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71" r:id="rId9"/>
    <p:sldId id="263" r:id="rId10"/>
    <p:sldId id="266" r:id="rId11"/>
    <p:sldId id="267" r:id="rId12"/>
    <p:sldId id="272" r:id="rId13"/>
    <p:sldId id="268" r:id="rId14"/>
    <p:sldId id="270" r:id="rId15"/>
  </p:sldIdLst>
  <p:sldSz cx="14630400" cy="8229600"/>
  <p:notesSz cx="8229600" cy="14630400"/>
  <p:embeddedFontLst>
    <p:embeddedFont>
      <p:font typeface="Helvetica" panose="020B0604020202020204" pitchFamily="34" charset="0"/>
      <p:regular r:id="rId17"/>
      <p:bold r:id="rId18"/>
      <p:italic r:id="rId19"/>
      <p:boldItalic r:id="rId20"/>
    </p:embeddedFont>
    <p:embeddedFont>
      <p:font typeface="Nunito Semi Bold" panose="020B0604020202020204" charset="0"/>
      <p:regular r:id="rId21"/>
    </p:embeddedFont>
    <p:embeddedFont>
      <p:font typeface="PT Sans" panose="020B0503020203020204" pitchFamily="34" charset="0"/>
      <p:regular r:id="rId22"/>
      <p:bold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85752" autoAdjust="0"/>
  </p:normalViewPr>
  <p:slideViewPr>
    <p:cSldViewPr snapToGrid="0" snapToObjects="1">
      <p:cViewPr varScale="1">
        <p:scale>
          <a:sx n="59" d="100"/>
          <a:sy n="59" d="100"/>
        </p:scale>
        <p:origin x="113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ableStyles" Target="tableStyles.xml"/><Relationship Id="rId30"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9764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r>
              <a:rPr lang="en-US" sz="1600" dirty="0"/>
              <a:t>Good morning everyone, and thank you for being here today.
It is a privilege to speak to you at the South African Spinal Cord Association Conference, and no occasion could be more fitting to honour the legacy of Dr Ailey Key - a true pioneer in the rehabilitation of individuals with spinal cord injuries in South Africa.
Dr Key, alongside Dr Mitty Retief, co-founded the Spinal Injury Unit at Conradie Hospital, Cape Town in 1963 and led the unit with distinction from 1971 to 1985. Her unwavering ambition was to ensure that people with spinal injuries received the highest standard of care and rehabilitation, empowering them to reclaim their place in family life, the workplace, and society. Through skills developed in hospital and rehabilitation centres, she believed in enabling individuals to live lives of dignity, purpose, and meaning.
With this brief tribute to an extraordinary woman and her pioneering vision, I am honoured to introduce my topic today: "Nothing About Us, Without Us: Transforming Spinal Cord Injury Care Through Meaningful Participation."
I will </a:t>
            </a:r>
            <a:r>
              <a:rPr lang="en-US" sz="1600" b="1" dirty="0"/>
              <a:t>focus on the critical importance of including the voices and perspectives </a:t>
            </a:r>
            <a:r>
              <a:rPr lang="en-US" sz="1600" dirty="0"/>
              <a:t>of people living with spinal cord injuries in the design and delivery of healthcare services and policy.
Over the next half hour, I'll be sharing insights, best practices, and personal stories that demonstrate how meaningful inclusion can lead to more effective, equitable, and person-centered care.
Let's dive in.
</a:t>
            </a:r>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these notes first and then the slide notes</a:t>
            </a:r>
            <a:r>
              <a:rPr lang="en-US" dirty="0"/>
              <a:t>. The Chris Burger Petro Jackson Players’ Fund is a respected South African non-profit and the official charity of the Springboks, who have been supporting rugby players who have sustained life-changing injuries whilst playing rugby since 1980. In 2011, one of their recipient Anton Engelbrecht was invited to join the board of trustees of the Players’ Fund. Anton had been a Fund recipient following a devastating spinal cord injury whilst playing university rugby in the 1980s. Anton is a C5 quadriplegic, a husband and father of twin boys and works as a business development consultant for a financial services company in Cape Town. Anton has brought valuable firsthand insight to the board and staff members and has helped them better understand the needs of each of the recipients based on their individual circumstances, their requests made for specialized equipment, repairs and maintenance thereof. He has helped develop research questions utilized by previous PhD students working with the Players’ Fund and was instrumental in contributing significantly to the quality-of-life surveys used during annual recipient visits. His inclusion has without a doubt, enhanced the Fund’s transparency of ensuring player welfare remains central to its mission.</a:t>
            </a:r>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0" i="0" dirty="0">
                <a:solidFill>
                  <a:srgbClr val="7A7A7A"/>
                </a:solidFill>
                <a:effectLst/>
                <a:latin typeface="Helvetica" panose="020B0604020202020204" pitchFamily="34" charset="0"/>
              </a:rPr>
              <a:t>The 2</a:t>
            </a:r>
            <a:r>
              <a:rPr lang="en-US" b="0" i="0" baseline="30000" dirty="0">
                <a:solidFill>
                  <a:srgbClr val="7A7A7A"/>
                </a:solidFill>
                <a:effectLst/>
                <a:latin typeface="Helvetica" panose="020B0604020202020204" pitchFamily="34" charset="0"/>
              </a:rPr>
              <a:t>nd</a:t>
            </a:r>
            <a:r>
              <a:rPr lang="en-US" b="0" i="0" dirty="0">
                <a:solidFill>
                  <a:srgbClr val="7A7A7A"/>
                </a:solidFill>
                <a:effectLst/>
                <a:latin typeface="Helvetica" panose="020B0604020202020204" pitchFamily="34" charset="0"/>
              </a:rPr>
              <a:t> South African example is that of the </a:t>
            </a:r>
            <a:r>
              <a:rPr lang="en-US" b="0" i="0" dirty="0" err="1">
                <a:solidFill>
                  <a:srgbClr val="7A7A7A"/>
                </a:solidFill>
                <a:effectLst/>
                <a:latin typeface="Helvetica" panose="020B0604020202020204" pitchFamily="34" charset="0"/>
              </a:rPr>
              <a:t>QuadPara</a:t>
            </a:r>
            <a:r>
              <a:rPr lang="en-US" b="0" i="0" dirty="0">
                <a:solidFill>
                  <a:srgbClr val="7A7A7A"/>
                </a:solidFill>
                <a:effectLst/>
                <a:latin typeface="Helvetica" panose="020B0604020202020204" pitchFamily="34" charset="0"/>
              </a:rPr>
              <a:t> Association of South Africa (QASA) who is considered the leading agency representing persons with spinal cord injury and physical disability in South Africa. QASA is a NPO of Quadriplegics and Paraplegics. QASA strives to develop products, </a:t>
            </a:r>
            <a:r>
              <a:rPr lang="en-US" b="0" i="0" dirty="0" err="1">
                <a:solidFill>
                  <a:srgbClr val="7A7A7A"/>
                </a:solidFill>
                <a:effectLst/>
                <a:latin typeface="Helvetica" panose="020B0604020202020204" pitchFamily="34" charset="0"/>
              </a:rPr>
              <a:t>programmes</a:t>
            </a:r>
            <a:r>
              <a:rPr lang="en-US" b="0" i="0" dirty="0">
                <a:solidFill>
                  <a:srgbClr val="7A7A7A"/>
                </a:solidFill>
                <a:effectLst/>
                <a:latin typeface="Helvetica" panose="020B0604020202020204" pitchFamily="34" charset="0"/>
              </a:rPr>
              <a:t> and services in order to develop capacity amongst its members and to offer opportunities for societal integration. </a:t>
            </a:r>
          </a:p>
          <a:p>
            <a:pPr>
              <a:buNone/>
            </a:pPr>
            <a:r>
              <a:rPr lang="en-US" b="0" i="0" dirty="0">
                <a:solidFill>
                  <a:srgbClr val="7A7A7A"/>
                </a:solidFill>
                <a:effectLst/>
                <a:latin typeface="Helvetica" panose="020B0604020202020204" pitchFamily="34" charset="0"/>
              </a:rPr>
              <a:t>It is under this banner that I introduce a formidable human being </a:t>
            </a:r>
            <a:r>
              <a:rPr lang="en-US" dirty="0"/>
              <a:t>Ari </a:t>
            </a:r>
            <a:r>
              <a:rPr lang="en-US" dirty="0" err="1"/>
              <a:t>Seirlis</a:t>
            </a:r>
            <a:r>
              <a:rPr lang="en-US" dirty="0"/>
              <a:t> – former CEO of QASA who has dedicated his life advocating for disability rights</a:t>
            </a:r>
            <a:br>
              <a:rPr lang="en-US" dirty="0"/>
            </a:br>
            <a:br>
              <a:rPr lang="en-US" dirty="0"/>
            </a:br>
            <a:r>
              <a:rPr lang="en-US" dirty="0"/>
              <a:t>It is difficult to </a:t>
            </a:r>
            <a:r>
              <a:rPr lang="en-US" dirty="0" err="1"/>
              <a:t>summarise</a:t>
            </a:r>
            <a:r>
              <a:rPr lang="en-US" dirty="0"/>
              <a:t> the significant contribution Ari has made to creating a more inclusive and equitable society for those living with a disability in South Africa, but I will touch on a few.</a:t>
            </a:r>
            <a:br>
              <a:rPr lang="en-US" dirty="0"/>
            </a:br>
            <a:r>
              <a:rPr lang="en-US" dirty="0"/>
              <a:t>As a person living with a disability himself and former CEO of the </a:t>
            </a:r>
            <a:r>
              <a:rPr lang="en-US" dirty="0" err="1"/>
              <a:t>QuadPara</a:t>
            </a:r>
            <a:r>
              <a:rPr lang="en-US" dirty="0"/>
              <a:t> Association of SA, over the decades, Ari has had a seat at many “round tables at the highest level in this country, he has made his voice heard and as a result has shaped national disability and rehabilitation policy, as well as the formation of the disability act. </a:t>
            </a:r>
            <a:br>
              <a:rPr lang="en-US" dirty="0"/>
            </a:br>
            <a:r>
              <a:rPr lang="en-US" dirty="0"/>
              <a:t>His grassroots activism has resulted in more accessible public transportation in South Africa and universal disability design principles in urban planning,</a:t>
            </a:r>
            <a:br>
              <a:rPr lang="en-US" dirty="0"/>
            </a:br>
            <a:r>
              <a:rPr lang="en-US" dirty="0"/>
              <a:t>He is the epitome of the slogan , Nothing about us, Without Us.</a:t>
            </a:r>
          </a:p>
          <a:p>
            <a:pPr>
              <a:buNone/>
            </a:pPr>
            <a:br>
              <a:rPr lang="en-US" dirty="0"/>
            </a:b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CONCLUDING - HOW DO WE LOOK TO THE FUTURE?
 New Models of Co-Production in HealthcareTalking notes: Find approaches that foster collaboration between patients and healthcare providers in all stages of care.
Example: A hospital develops a collaborative care model where patients with spinal cord injuries actively participate in the design of their rehabilitation programs. They work alongside clinicians to choose therapeutic interventions and set realistic goals. This co-production model ensures that the patient's individual preferences and experiences shape the care they receive, resulting in a more personalized and effective rehabilitation process.
 The Role of Technology in Enhancing ParticipationTalking notes: Look to using digital tools to enable wider and more accessible patient involvement.
Example: A mobile app is developed to help patients where spinal cord injuries track their rehabilitation progress and communicate directly with their healthcare team. The app includes features for patients to provide feedback on their treatment plans, participate in virtual support groups, and share their experiences with other patients. Technology allows patients to have a continuous voice in their care, even outside of formal appointments.
 Creating Sustainable Systems for Ongoing InvolvementTalking notes: Try and develop frameworks that ensure continuous patient engagement in healthcare processes.
Example: A spinal cord injury association establishes an advisory board made up of patients, caregivers, and healthcare providers. This board meets regularly to review and update rehabilitation protocols, ensuring that patient feedback is continually incorporated into care strategies. The board structure allows for long-term, sustainable patient involvement in healthcare decision-making and policy development.
 From Tokenism to True PartnershipTalking notes: Move beyond symbolic participation to create genuine, equitable partnerships between patients and healthcare professionals.
Example: A rehabilitation center shifts from conducting patient satisfaction surveys (a common form of token involvement) to implementing patient-led committees that participate in decision making regarding new services or facility improvements. In these committees, patients are not just asked for feedback-they are given decision-making power, such as determining which new technologies or support programs should be introduced at the facility.</a:t>
            </a:r>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often remind myself of an old African Proverb……If you want to go fast, go alone. If you want to go far, go together. So let each of us here today review how we do things, introduce collaboration, inclusivity, flexibility, remove disconnection, allow full participation in all places and spaces and by doing so, let’s contribute to the development of truly inclusive societies. </a:t>
            </a:r>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slogan NOTHING ABOUT ME, WITHOUT ME has an interesting origin and fits nicely into the history of South Africa.
During the 1990's the term was adopted into disability activism circles. 
James Charlton an American author and disability rights activists documented that he first heard the term in talks with South African disability activists
1994 was big year for South Africa. After many years of apartheid, our country went through a robust democratic transition, disbility rights were aligned with human rights and SASCA was established
In 1998, James Charlton used the saying/slogan as a title for his book on disability rights. 
In 2004, the United Nations used the phrase as the theme of the International Day of Persons with Disabilities.</a:t>
            </a:r>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Ai being so topical at the moment, I asked ChatGPT to provide some alternative slogans that convey a similar message of inclusion, representation, and participatory decision-making, while offering a fresh take on the original phrase "Nothing about us, without us": It came up with these:
1. NO DECISIONS WITHOUT OUR VOICES - Emphasizes the need for those affected to be actively involved in decision-making.
2. LEAD WITH US, NOT FOR US - Encouraging collaboration rather than top-down control 
3. INCLUSION IS NOT OPTIONAL - Highlights that participation and representation are a necessity, not a courtesy.
4. DESIGN WITH US IN MIND - Focuses on intentional inclusion in policy, design, or any change processes.</a:t>
            </a:r>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can we break down its Core Meaning &amp; </a:t>
            </a:r>
            <a:r>
              <a:rPr lang="en-US" dirty="0" err="1"/>
              <a:t>Philosphy</a:t>
            </a:r>
            <a:r>
              <a:rPr lang="en-US" dirty="0"/>
              <a:t> in the context of spinal cord injuries?
PARTICIPATORY DECISION-MAKING: At its heart, the phrase affirms that decisions impacting a group must include the full participation of that group.
 EXPERTISE THROUGH EXPERIENCE: It recognizes that people with disabilities are the true experts in their own lives, experiences, and needs.
 BEYOND THE MEDICAL MODEL: It stands in contrast to the traditional medical model, which made decisions for individuals rather than with them.
 UPHOLDING CORE VALUES: It upholds the values of dignity, autonomy, and the right to self-determination.</a:t>
            </a:r>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some suggestions for applying these elements within the Spinal Cord Injury Context 
 1. </a:t>
            </a:r>
            <a:r>
              <a:rPr lang="en-US" b="1" u="sng" dirty="0"/>
              <a:t>Active Involvement in Care</a:t>
            </a:r>
            <a:r>
              <a:rPr lang="en-US" dirty="0"/>
              <a:t>
As far as possible, </a:t>
            </a:r>
            <a:r>
              <a:rPr lang="en-US" b="1" dirty="0"/>
              <a:t>allow your patients to play a vital role in their own treatment plans and rehabilitation goals.
</a:t>
            </a:r>
            <a:r>
              <a:rPr lang="en-US" dirty="0"/>
              <a:t>
</a:t>
            </a:r>
            <a:r>
              <a:rPr lang="en-US" b="1" dirty="0"/>
              <a:t> 2</a:t>
            </a:r>
            <a:r>
              <a:rPr lang="en-US" dirty="0"/>
              <a:t>. </a:t>
            </a:r>
            <a:r>
              <a:rPr lang="en-US" b="1" u="sng" dirty="0"/>
              <a:t>Lived Experience as Expertise</a:t>
            </a:r>
            <a:r>
              <a:rPr lang="en-US" b="1" dirty="0"/>
              <a:t>: The firsthand insights of people with spinal cord injuries shape research, drive service design, and influence policy – turning experience into leadership. </a:t>
            </a:r>
            <a:r>
              <a:rPr lang="en-US" dirty="0"/>
              <a:t>Having the invaluable "at the coalface" experience also can provide numerous teaching opportunities for educating healthcare professionals in training.
 </a:t>
            </a:r>
            <a:r>
              <a:rPr lang="en-US" b="1" dirty="0"/>
              <a:t>3</a:t>
            </a:r>
            <a:r>
              <a:rPr lang="en-US" b="1" u="sng" dirty="0"/>
              <a:t>. Identifying Gaps Through Patient Insight</a:t>
            </a:r>
            <a:r>
              <a:rPr lang="en-US" b="1" dirty="0"/>
              <a:t>:</a:t>
            </a:r>
            <a:r>
              <a:rPr lang="en-US" dirty="0"/>
              <a:t> A patients perspective on how things are and can be done, helps us as therapists to </a:t>
            </a:r>
            <a:r>
              <a:rPr lang="en-US" b="1" dirty="0"/>
              <a:t>better understand unmet needs and areas for improvement in the treatment and services we delivery.</a:t>
            </a:r>
            <a:r>
              <a:rPr lang="en-US" dirty="0"/>
              <a:t>
</a:t>
            </a:r>
            <a:r>
              <a:rPr lang="en-US" b="1" dirty="0"/>
              <a:t>4</a:t>
            </a:r>
            <a:r>
              <a:rPr lang="en-US" dirty="0"/>
              <a:t>. </a:t>
            </a:r>
            <a:r>
              <a:rPr lang="en-US" b="1" u="sng" dirty="0"/>
              <a:t>Power of Peer Support</a:t>
            </a:r>
            <a:r>
              <a:rPr lang="en-US" dirty="0"/>
              <a:t>: One cannot underestimate the power of Peer Support for </a:t>
            </a:r>
            <a:r>
              <a:rPr lang="en-US" b="1" dirty="0"/>
              <a:t>providing a sense of belonging</a:t>
            </a:r>
            <a:r>
              <a:rPr lang="en-US" dirty="0"/>
              <a:t>, </a:t>
            </a:r>
            <a:r>
              <a:rPr lang="en-US" b="1" dirty="0"/>
              <a:t>reducing isolation</a:t>
            </a:r>
            <a:r>
              <a:rPr lang="en-US" dirty="0"/>
              <a:t>, </a:t>
            </a:r>
            <a:r>
              <a:rPr lang="en-US" b="1" dirty="0"/>
              <a:t>depresion and anxiety</a:t>
            </a:r>
            <a:r>
              <a:rPr lang="en-US" dirty="0"/>
              <a:t>, </a:t>
            </a:r>
            <a:r>
              <a:rPr lang="en-US" b="1" dirty="0"/>
              <a:t>increasing confidence and motivation,</a:t>
            </a:r>
            <a:r>
              <a:rPr lang="en-US" dirty="0"/>
              <a:t> and </a:t>
            </a:r>
            <a:r>
              <a:rPr lang="en-US" b="1" dirty="0"/>
              <a:t>practical knowledge and resources </a:t>
            </a:r>
            <a:r>
              <a:rPr lang="en-US" dirty="0"/>
              <a:t>as well as helping to </a:t>
            </a:r>
            <a:r>
              <a:rPr lang="en-US" b="1" dirty="0"/>
              <a:t>bridge cultural, language and social gaps in traditional care.</a:t>
            </a:r>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Here are some suggestions for implementing these elements
</a:t>
            </a:r>
            <a:r>
              <a:rPr lang="en-US" dirty="0"/>
              <a:t>
 1. Embedding Patient Voice in Care</a:t>
            </a:r>
            <a:r>
              <a:rPr lang="en-US" b="1" dirty="0"/>
              <a:t>:  Make sure patients have a say about their care, encourage their voices and opinions, provide a safe </a:t>
            </a:r>
            <a:r>
              <a:rPr lang="en-US" b="1" dirty="0" err="1"/>
              <a:t>non-judgemental</a:t>
            </a:r>
            <a:r>
              <a:rPr lang="en-US" b="1" dirty="0"/>
              <a:t> environment for them to express themselves and make sure you hear what they have to say, 
</a:t>
            </a:r>
            <a:r>
              <a:rPr lang="en-US" dirty="0"/>
              <a:t>
2.  Inclusive Research Practices: </a:t>
            </a:r>
            <a:r>
              <a:rPr lang="en-US" b="0" i="0" dirty="0">
                <a:solidFill>
                  <a:srgbClr val="001D35"/>
                </a:solidFill>
                <a:effectLst/>
                <a:latin typeface="Google Sans"/>
              </a:rPr>
              <a:t>South African research on spinal cord injuries is crucial for advancing global understanding of the condition, designing helpful solutions, and improving the lives of people with SCIs in both developing and developed countries, hence the opportunity to </a:t>
            </a:r>
            <a:r>
              <a:rPr lang="en-US" b="1" i="0" dirty="0">
                <a:solidFill>
                  <a:srgbClr val="001D35"/>
                </a:solidFill>
                <a:effectLst/>
                <a:latin typeface="Google Sans"/>
              </a:rPr>
              <a:t>w</a:t>
            </a:r>
            <a:r>
              <a:rPr lang="en-US" b="1" dirty="0"/>
              <a:t>ork together with ones patients to also help plan, carry out and review research</a:t>
            </a:r>
            <a:r>
              <a:rPr lang="en-US" dirty="0"/>
              <a:t>
 3. Integrating Lived Experience into Training: Include patient stories and experiences in how to train future healthcare workers. Teach with patients, not just about them. 
 4. Collaborative Care and Goal-Setting:  Work side by side to set recovery goals that truly matter to the patient and that fit their lives. </a:t>
            </a:r>
            <a:endParaRPr lang="en-US" b="1"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with any systems and processes, there are always CHALLENGES AND BARRIERS that often cause a breakdown in collaboration
</a:t>
            </a:r>
            <a:r>
              <a:rPr lang="en-US" b="1" dirty="0"/>
              <a:t> 1. Power Dynamics in Healthcare:  Old fashion power structures make it hard for patients to take part in important decisions about their care. </a:t>
            </a:r>
            <a:r>
              <a:rPr lang="en-US" dirty="0"/>
              <a:t>
EXAMPLE: A patient with a spinal cord injury is admitted to a rehabilitation unit. The medical team develops a treatment plan focusing primarily on physical therapy to improve mobility. However, the </a:t>
            </a:r>
            <a:r>
              <a:rPr lang="en-US" b="1" dirty="0"/>
              <a:t>patient wishes to </a:t>
            </a:r>
            <a:r>
              <a:rPr lang="en-US" b="1" dirty="0" err="1"/>
              <a:t>prioritise</a:t>
            </a:r>
            <a:r>
              <a:rPr lang="en-US" b="1" dirty="0"/>
              <a:t> working on his/her independence in daily activities like dressing and toileting</a:t>
            </a:r>
            <a:r>
              <a:rPr lang="en-US" dirty="0"/>
              <a:t>, which they feel would improve their quality of life more immediately.
Despite voicing this, the team proceeds with the original plan, assuming they know what’s “best” from a clinical standpoint. The patient feels unheard and disengaged from their care.
This demonstrates how </a:t>
            </a:r>
            <a:r>
              <a:rPr lang="en-US" b="1" dirty="0"/>
              <a:t>traditional hierarchies—where healthcare professionals make decisions for patients rather than with them</a:t>
            </a:r>
            <a:r>
              <a:rPr lang="en-US" dirty="0"/>
              <a:t>—can marginalize the patient’s voice and reduce the relevance and effectiveness of the rehabilitation process.
</a:t>
            </a:r>
            <a:r>
              <a:rPr lang="en-US" b="1" dirty="0"/>
              <a:t> 2. Bridging Knowledge Gaps</a:t>
            </a:r>
            <a:r>
              <a:rPr lang="en-US" dirty="0"/>
              <a:t>: Differences between what has been taught in ones’ medical training and real-life patient experiences can make it hard to fully undestand each other.
EXAMPLE: A therapist recommends a specific wheelchair setup based on taught clinical guidelines to support posture and prevent pressure sores. From a medical standpoint, it’s the “optimal” configuration. However, the patient finds the setup too bulky and difficult to manoeuvre in their home, particularly through narrow doorways and in their small bathroom.
When the patient raises this concern, the therapist initially dismisses it, </a:t>
            </a:r>
            <a:r>
              <a:rPr lang="en-US" dirty="0" err="1"/>
              <a:t>emphasising</a:t>
            </a:r>
            <a:r>
              <a:rPr lang="en-US" dirty="0"/>
              <a:t> clinical safety over comfort and practicality. The patient feels misunderstood and frustrated, while the clinician is puzzled by the patient’s resistance.
This highlights how differences between clinical expertise (focused on medical outcomes) and lived experience (focused on real-world usability and daily function) can create disconnects in care if both perspectives aren't equally valued.
</a:t>
            </a:r>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1CD29-BB42-1BE9-A3E3-A8D081AAB3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60FD01-0039-DECA-4110-E8A1469776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87360F-CE2C-6BA1-E7C7-7573E274E4B6}"/>
              </a:ext>
            </a:extLst>
          </p:cNvPr>
          <p:cNvSpPr>
            <a:spLocks noGrp="1"/>
          </p:cNvSpPr>
          <p:nvPr>
            <p:ph type="body" idx="1"/>
          </p:nvPr>
        </p:nvSpPr>
        <p:spPr/>
        <p:txBody>
          <a:bodyPr/>
          <a:lstStyle/>
          <a:p>
            <a:r>
              <a:rPr lang="en-US" dirty="0"/>
              <a:t>
 </a:t>
            </a:r>
            <a:r>
              <a:rPr lang="en-US" b="1" dirty="0"/>
              <a:t>3. Practical Barriers to Inclusion</a:t>
            </a:r>
            <a:r>
              <a:rPr lang="en-US" dirty="0"/>
              <a:t>: Problems like hard to reach locations, not enough time allocated to discussion, and limited resources can make it difficult for people to fully take part.
EXAMPLE: A multidisciplinary care planning meeting is scheduled to discuss the rehabilitation goals for a particular patient. The meeting is held in a boardroom on the second floor of the rehab </a:t>
            </a:r>
            <a:r>
              <a:rPr lang="en-US" dirty="0" err="1"/>
              <a:t>centre</a:t>
            </a:r>
            <a:r>
              <a:rPr lang="en-US" dirty="0"/>
              <a:t> but the elevator is out of service. The patient, who uses a wheelchair, is therefore unable to attend.
Or the meeting is scheduled </a:t>
            </a:r>
            <a:r>
              <a:rPr lang="en-US" b="1" dirty="0"/>
              <a:t>during therapy hours</a:t>
            </a:r>
            <a:r>
              <a:rPr lang="en-US" b="0" dirty="0"/>
              <a:t>, and </a:t>
            </a:r>
            <a:r>
              <a:rPr lang="en-US" b="1" dirty="0"/>
              <a:t>the therapists are pressed for time</a:t>
            </a:r>
            <a:r>
              <a:rPr lang="en-US" b="0" dirty="0"/>
              <a:t>. As a result, the </a:t>
            </a:r>
            <a:r>
              <a:rPr lang="en-US" b="1" dirty="0"/>
              <a:t>discussion is rushed</a:t>
            </a:r>
            <a:r>
              <a:rPr lang="en-US" b="0" dirty="0"/>
              <a:t>, and the </a:t>
            </a:r>
            <a:r>
              <a:rPr lang="en-US" b="1" dirty="0"/>
              <a:t>patient’s views are relayed second-hand rather than heard directly</a:t>
            </a:r>
            <a:r>
              <a:rPr lang="en-US" b="0" dirty="0"/>
              <a:t>. Family members of patients from rural areas included in their care, </a:t>
            </a:r>
            <a:r>
              <a:rPr lang="en-US" b="1" dirty="0"/>
              <a:t>face transport, financial and accommodation considerations.
</a:t>
            </a:r>
            <a:r>
              <a:rPr lang="en-US" dirty="0"/>
              <a:t>
This example shows how physical inaccessibility, time constraints, staffing limitations and family social dynamics can exclude patients from actively participating in decisions about their own care.
</a:t>
            </a:r>
            <a:r>
              <a:rPr lang="en-US" b="1" dirty="0"/>
              <a:t>4. Navigating Diverse Voices</a:t>
            </a:r>
            <a:r>
              <a:rPr lang="en-US" dirty="0"/>
              <a:t>: Meeting the different needs and views in the disability community </a:t>
            </a:r>
            <a:r>
              <a:rPr lang="en-US" b="1" dirty="0"/>
              <a:t>takes understanding and flexibilty. </a:t>
            </a:r>
            <a:r>
              <a:rPr lang="en-US" dirty="0"/>
              <a:t>
EXAMPLE: A rehabilitation center is </a:t>
            </a:r>
            <a:r>
              <a:rPr lang="en-US" b="1" dirty="0"/>
              <a:t>designing a new patient feedback program </a:t>
            </a:r>
            <a:r>
              <a:rPr lang="en-US" dirty="0"/>
              <a:t>to improve services. During consultations, some patients </a:t>
            </a:r>
            <a:r>
              <a:rPr lang="en-US" b="1" dirty="0"/>
              <a:t>request more peer support groups</a:t>
            </a:r>
            <a:r>
              <a:rPr lang="en-US" dirty="0"/>
              <a:t>, while others - particularly those with high-level injuries - emphasize </a:t>
            </a:r>
            <a:r>
              <a:rPr lang="en-US" b="1" dirty="0"/>
              <a:t>the need for improved home-based care and access to equipment</a:t>
            </a:r>
            <a:r>
              <a:rPr lang="en-US" dirty="0"/>
              <a:t>. Younger patients push for </a:t>
            </a:r>
            <a:r>
              <a:rPr lang="en-US" b="1" dirty="0"/>
              <a:t>digital communication tools</a:t>
            </a:r>
            <a:r>
              <a:rPr lang="en-US" dirty="0"/>
              <a:t>, while older patients </a:t>
            </a:r>
            <a:r>
              <a:rPr lang="en-US" b="1" dirty="0"/>
              <a:t>prefer face-to-face interactions and printed materials. Other NB considerations are language translations and levels of education. 
</a:t>
            </a:r>
            <a:r>
              <a:rPr lang="en-US" dirty="0"/>
              <a:t>
Trying to meet all these preferences proves challenging. When staff realise that one approach won’t suit everyone, it becomes NB to offer flexible choices, like virtual or in-person peer support and to </a:t>
            </a:r>
            <a:r>
              <a:rPr lang="en-US" dirty="0" err="1"/>
              <a:t>peronalise</a:t>
            </a:r>
            <a:r>
              <a:rPr lang="en-US" dirty="0"/>
              <a:t> follow-up care based on what each person needs.
This example shows that the disability community is not a monolith. </a:t>
            </a:r>
            <a:r>
              <a:rPr lang="en-US" b="1" dirty="0"/>
              <a:t>Effective inclusion </a:t>
            </a:r>
            <a:r>
              <a:rPr lang="en-US" dirty="0"/>
              <a:t>means listening to a spectrum of voices and </a:t>
            </a:r>
            <a:r>
              <a:rPr lang="en-US" b="1" dirty="0"/>
              <a:t>being willing to adapt services to reflect that diversity.</a:t>
            </a:r>
          </a:p>
        </p:txBody>
      </p:sp>
      <p:sp>
        <p:nvSpPr>
          <p:cNvPr id="4" name="Slide Number Placeholder 3">
            <a:extLst>
              <a:ext uri="{FF2B5EF4-FFF2-40B4-BE49-F238E27FC236}">
                <a16:creationId xmlns:a16="http://schemas.microsoft.com/office/drawing/2014/main" id="{41E494EA-9464-DD13-3ED6-BD33150123D1}"/>
              </a:ext>
            </a:extLst>
          </p:cNvPr>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568167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SOME SUCCESS STORIESWHERECOLLABORATION, INCLUISION AND PARTICIPATION HAS TAKEN PLACE
</a:t>
            </a:r>
            <a:r>
              <a:rPr lang="en-US" b="1" dirty="0"/>
              <a:t>
1. Improved Outcomes</a:t>
            </a:r>
            <a:r>
              <a:rPr lang="en-US" dirty="0"/>
              <a:t>: A collaborative approach to patient involvement in their treatment plans improves outcomes and has a higher rate of success, progress at regaining independence is faster, he/she feels more empowered and motivated throughout the process, leading to improved mental health and overall well-being.
2.  </a:t>
            </a:r>
            <a:r>
              <a:rPr lang="en-US" b="1" dirty="0"/>
              <a:t>Innovative Programs Embracing the "Nothing About Us, Without Us" Principle:  </a:t>
            </a:r>
            <a:r>
              <a:rPr lang="en-US" b="0" dirty="0"/>
              <a:t>I will highlight just two such examples of great collaboration implemented here in South Africa in my final two slides demonstrating the benefits of including patient perspectives </a:t>
            </a:r>
            <a:r>
              <a:rPr lang="en-US" dirty="0"/>
              <a:t>in the delivery of healthcare delivery.
.</a:t>
            </a:r>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ww.publicdomainpictures.net/en/view-image.php?image=204751&amp;picture=south-african-fla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0.jpe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30.jpe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30.jpe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2" name="Text 0"/>
          <p:cNvSpPr/>
          <p:nvPr/>
        </p:nvSpPr>
        <p:spPr>
          <a:xfrm>
            <a:off x="837724" y="1683425"/>
            <a:ext cx="7911941" cy="704017"/>
          </a:xfrm>
          <a:prstGeom prst="rect">
            <a:avLst/>
          </a:prstGeom>
          <a:noFill/>
          <a:ln/>
        </p:spPr>
        <p:txBody>
          <a:bodyPr wrap="none" lIns="0" tIns="0" rIns="0" bIns="0" rtlCol="0" anchor="t"/>
          <a:lstStyle/>
          <a:p>
            <a:pPr marL="0" indent="0" algn="l">
              <a:lnSpc>
                <a:spcPts val="5500"/>
              </a:lnSpc>
              <a:buNone/>
            </a:pPr>
            <a:r>
              <a:rPr lang="en-US" sz="5400" dirty="0">
                <a:solidFill>
                  <a:srgbClr val="FFFFFF"/>
                </a:solidFill>
                <a:latin typeface="Nunito Semi Bold" pitchFamily="34" charset="0"/>
                <a:ea typeface="Nunito Semi Bold" pitchFamily="34" charset="-122"/>
                <a:cs typeface="Nunito Semi Bold" pitchFamily="34" charset="-120"/>
              </a:rPr>
              <a:t>“Nothing About Us, Without Us”</a:t>
            </a:r>
            <a:endParaRPr lang="en-US" sz="5400" dirty="0"/>
          </a:p>
        </p:txBody>
      </p:sp>
      <p:sp>
        <p:nvSpPr>
          <p:cNvPr id="3" name="Text 1"/>
          <p:cNvSpPr/>
          <p:nvPr/>
        </p:nvSpPr>
        <p:spPr>
          <a:xfrm>
            <a:off x="837724" y="2866192"/>
            <a:ext cx="12954952" cy="383024"/>
          </a:xfrm>
          <a:prstGeom prst="rect">
            <a:avLst/>
          </a:prstGeom>
          <a:noFill/>
          <a:ln/>
        </p:spPr>
        <p:txBody>
          <a:bodyPr wrap="none" lIns="0" tIns="0" rIns="0" bIns="0" rtlCol="0" anchor="t"/>
          <a:lstStyle/>
          <a:p>
            <a:pPr marL="0" indent="0" algn="l">
              <a:lnSpc>
                <a:spcPts val="3000"/>
              </a:lnSpc>
              <a:buNone/>
            </a:pPr>
            <a:r>
              <a:rPr lang="en-US" sz="2800" b="1" dirty="0">
                <a:solidFill>
                  <a:srgbClr val="FFFFFF"/>
                </a:solidFill>
                <a:latin typeface="PT Sans" pitchFamily="34" charset="0"/>
                <a:ea typeface="PT Sans" pitchFamily="34" charset="-122"/>
                <a:cs typeface="PT Sans" pitchFamily="34" charset="-120"/>
              </a:rPr>
              <a:t>Transforming Spinal Cord Injury Care Through Meaningful Participation</a:t>
            </a:r>
            <a:endParaRPr lang="en-US" sz="2800" b="1" dirty="0"/>
          </a:p>
        </p:txBody>
      </p:sp>
      <p:sp>
        <p:nvSpPr>
          <p:cNvPr id="4" name="Text 2"/>
          <p:cNvSpPr/>
          <p:nvPr/>
        </p:nvSpPr>
        <p:spPr>
          <a:xfrm>
            <a:off x="837724" y="4980385"/>
            <a:ext cx="6241502" cy="609254"/>
          </a:xfrm>
          <a:prstGeom prst="rect">
            <a:avLst/>
          </a:prstGeom>
          <a:noFill/>
          <a:ln/>
        </p:spPr>
        <p:txBody>
          <a:bodyPr wrap="none" lIns="0" tIns="0" rIns="0" bIns="0" rtlCol="0" anchor="t"/>
          <a:lstStyle/>
          <a:p>
            <a:pPr marL="0" indent="0" algn="l">
              <a:lnSpc>
                <a:spcPts val="3000"/>
              </a:lnSpc>
              <a:buNone/>
            </a:pPr>
            <a:r>
              <a:rPr lang="en-US" sz="1850" b="1" dirty="0">
                <a:solidFill>
                  <a:srgbClr val="FFFFFF"/>
                </a:solidFill>
                <a:latin typeface="PT Sans" pitchFamily="34" charset="0"/>
                <a:ea typeface="PT Sans" pitchFamily="34" charset="-122"/>
                <a:cs typeface="PT Sans" pitchFamily="34" charset="-120"/>
              </a:rPr>
              <a:t> Dr Ailey Key Memorial Presentation</a:t>
            </a:r>
            <a:endParaRPr lang="en-US" sz="1850" b="1" dirty="0"/>
          </a:p>
        </p:txBody>
      </p:sp>
      <p:sp>
        <p:nvSpPr>
          <p:cNvPr id="5" name="Text 3"/>
          <p:cNvSpPr/>
          <p:nvPr/>
        </p:nvSpPr>
        <p:spPr>
          <a:xfrm>
            <a:off x="837724" y="5734353"/>
            <a:ext cx="3778521" cy="526482"/>
          </a:xfrm>
          <a:prstGeom prst="rect">
            <a:avLst/>
          </a:prstGeom>
          <a:noFill/>
          <a:ln/>
        </p:spPr>
        <p:txBody>
          <a:bodyPr wrap="none" lIns="0" tIns="0" rIns="0" bIns="0" rtlCol="0" anchor="t"/>
          <a:lstStyle/>
          <a:p>
            <a:pPr marL="0" indent="0" algn="l">
              <a:lnSpc>
                <a:spcPts val="3000"/>
              </a:lnSpc>
              <a:buNone/>
            </a:pPr>
            <a:r>
              <a:rPr lang="en-US" sz="1850" dirty="0">
                <a:solidFill>
                  <a:srgbClr val="FFFFFF"/>
                </a:solidFill>
                <a:latin typeface="PT Sans" pitchFamily="34" charset="0"/>
                <a:ea typeface="PT Sans" pitchFamily="34" charset="-122"/>
                <a:cs typeface="PT Sans" pitchFamily="34" charset="-120"/>
              </a:rPr>
              <a:t>SASCA Conference, Cape Town</a:t>
            </a:r>
            <a:endParaRPr lang="en-US" sz="1850" dirty="0"/>
          </a:p>
        </p:txBody>
      </p:sp>
      <p:sp>
        <p:nvSpPr>
          <p:cNvPr id="6" name="Text 4"/>
          <p:cNvSpPr/>
          <p:nvPr/>
        </p:nvSpPr>
        <p:spPr>
          <a:xfrm>
            <a:off x="719731" y="6245701"/>
            <a:ext cx="12954952" cy="383024"/>
          </a:xfrm>
          <a:prstGeom prst="rect">
            <a:avLst/>
          </a:prstGeom>
          <a:noFill/>
          <a:ln/>
        </p:spPr>
        <p:txBody>
          <a:bodyPr wrap="none" lIns="0" tIns="0" rIns="0" bIns="0" rtlCol="0" anchor="t"/>
          <a:lstStyle/>
          <a:p>
            <a:pPr marL="0" indent="0" algn="l">
              <a:lnSpc>
                <a:spcPts val="3000"/>
              </a:lnSpc>
              <a:buNone/>
            </a:pPr>
            <a:r>
              <a:rPr lang="en-US" sz="1850" dirty="0">
                <a:solidFill>
                  <a:srgbClr val="FFFFFF"/>
                </a:solidFill>
                <a:latin typeface="PT Sans" pitchFamily="34" charset="0"/>
                <a:ea typeface="PT Sans" pitchFamily="34" charset="-122"/>
                <a:cs typeface="PT Sans" pitchFamily="34" charset="-120"/>
              </a:rPr>
              <a:t>  May 22, 2025</a:t>
            </a:r>
            <a:endParaRPr lang="en-US" sz="1850" dirty="0"/>
          </a:p>
        </p:txBody>
      </p:sp>
      <p:sp>
        <p:nvSpPr>
          <p:cNvPr id="7" name="Text 5"/>
          <p:cNvSpPr/>
          <p:nvPr/>
        </p:nvSpPr>
        <p:spPr>
          <a:xfrm>
            <a:off x="840658" y="3363886"/>
            <a:ext cx="5678129" cy="383024"/>
          </a:xfrm>
          <a:prstGeom prst="rect">
            <a:avLst/>
          </a:prstGeom>
          <a:noFill/>
          <a:ln/>
        </p:spPr>
        <p:txBody>
          <a:bodyPr wrap="none" lIns="0" tIns="0" rIns="0" bIns="0" rtlCol="0" anchor="t"/>
          <a:lstStyle/>
          <a:p>
            <a:pPr marL="0" indent="0" algn="l">
              <a:lnSpc>
                <a:spcPts val="3000"/>
              </a:lnSpc>
              <a:buNone/>
            </a:pPr>
            <a:r>
              <a:rPr lang="en-US" sz="1850" b="1" dirty="0">
                <a:solidFill>
                  <a:srgbClr val="FFFFFF"/>
                </a:solidFill>
                <a:latin typeface="PT Sans" pitchFamily="34" charset="0"/>
                <a:ea typeface="PT Sans" pitchFamily="34" charset="-122"/>
                <a:cs typeface="PT Sans" pitchFamily="34" charset="-120"/>
              </a:rPr>
              <a:t> Presented by Gail Baerecke</a:t>
            </a:r>
            <a:endParaRPr lang="en-US" sz="1850" b="1" dirty="0"/>
          </a:p>
        </p:txBody>
      </p:sp>
      <p:sp>
        <p:nvSpPr>
          <p:cNvPr id="9" name="Text 7"/>
          <p:cNvSpPr/>
          <p:nvPr/>
        </p:nvSpPr>
        <p:spPr>
          <a:xfrm>
            <a:off x="970836" y="6287810"/>
            <a:ext cx="116681" cy="97512"/>
          </a:xfrm>
          <a:prstGeom prst="rect">
            <a:avLst/>
          </a:prstGeom>
          <a:noFill/>
          <a:ln/>
        </p:spPr>
        <p:txBody>
          <a:bodyPr wrap="none" lIns="0" tIns="0" rIns="0" bIns="0" rtlCol="0" anchor="t"/>
          <a:lstStyle/>
          <a:p>
            <a:pPr marL="0" indent="0" algn="ctr">
              <a:lnSpc>
                <a:spcPts val="750"/>
              </a:lnSpc>
              <a:buNone/>
            </a:pPr>
            <a:r>
              <a:rPr lang="en-US" sz="750" dirty="0">
                <a:solidFill>
                  <a:srgbClr val="4D4D51"/>
                </a:solidFill>
                <a:latin typeface="PT Sans Medium" pitchFamily="34" charset="0"/>
                <a:ea typeface="PT Sans Medium" pitchFamily="34" charset="-122"/>
                <a:cs typeface="PT Sans Medium" pitchFamily="34" charset="-120"/>
              </a:rPr>
              <a:t>G</a:t>
            </a:r>
            <a:endParaRPr lang="en-US" sz="750" dirty="0"/>
          </a:p>
        </p:txBody>
      </p:sp>
      <p:pic>
        <p:nvPicPr>
          <p:cNvPr id="14" name="Picture 13" descr="A person waving a flag&#10;&#10;AI-generated content may be incorrect.">
            <a:extLst>
              <a:ext uri="{FF2B5EF4-FFF2-40B4-BE49-F238E27FC236}">
                <a16:creationId xmlns:a16="http://schemas.microsoft.com/office/drawing/2014/main" id="{D195B361-981E-B3E9-A22C-67616EC19C3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019309" y="4212312"/>
            <a:ext cx="5115075" cy="34178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80693" y="613409"/>
            <a:ext cx="5648777" cy="1412471"/>
          </a:xfrm>
          <a:prstGeom prst="rect">
            <a:avLst/>
          </a:prstGeom>
          <a:noFill/>
          <a:ln/>
        </p:spPr>
        <p:txBody>
          <a:bodyPr wrap="none" lIns="0" tIns="0" rIns="0" bIns="0" rtlCol="0" anchor="t"/>
          <a:lstStyle/>
          <a:p>
            <a:pPr marL="0" indent="0" algn="l">
              <a:lnSpc>
                <a:spcPts val="5150"/>
              </a:lnSpc>
              <a:buNone/>
            </a:pPr>
            <a:r>
              <a:rPr lang="en-US" sz="4400" dirty="0">
                <a:solidFill>
                  <a:srgbClr val="FFFFFF"/>
                </a:solidFill>
                <a:latin typeface="Nunito Semi Bold" pitchFamily="34" charset="0"/>
              </a:rPr>
              <a:t>1</a:t>
            </a:r>
            <a:r>
              <a:rPr lang="en-US" sz="4400" baseline="30000" dirty="0">
                <a:solidFill>
                  <a:srgbClr val="FFFFFF"/>
                </a:solidFill>
                <a:latin typeface="Nunito Semi Bold" pitchFamily="34" charset="0"/>
              </a:rPr>
              <a:t>st</a:t>
            </a:r>
            <a:r>
              <a:rPr lang="en-US" sz="4400" dirty="0">
                <a:solidFill>
                  <a:srgbClr val="FFFFFF"/>
                </a:solidFill>
                <a:latin typeface="Nunito Semi Bold" pitchFamily="34" charset="0"/>
              </a:rPr>
              <a:t> South African example:  </a:t>
            </a:r>
          </a:p>
          <a:p>
            <a:pPr marL="0" indent="0" algn="l">
              <a:lnSpc>
                <a:spcPts val="5150"/>
              </a:lnSpc>
              <a:buNone/>
            </a:pPr>
            <a:r>
              <a:rPr lang="en-US" sz="2200" dirty="0">
                <a:solidFill>
                  <a:srgbClr val="FFFFFF"/>
                </a:solidFill>
                <a:latin typeface="Nunito Semi Bold" pitchFamily="34" charset="0"/>
              </a:rPr>
              <a:t>The Chris Burger Petro Jackson Players’ Fund</a:t>
            </a:r>
            <a:endParaRPr lang="en-US" sz="2200" dirty="0"/>
          </a:p>
        </p:txBody>
      </p:sp>
      <p:pic>
        <p:nvPicPr>
          <p:cNvPr id="3" name="Image 0" descr="preencoded.png"/>
          <p:cNvPicPr>
            <a:picLocks noChangeAspect="1"/>
          </p:cNvPicPr>
          <p:nvPr/>
        </p:nvPicPr>
        <p:blipFill>
          <a:blip r:embed="rId3"/>
          <a:stretch>
            <a:fillRect/>
          </a:stretch>
        </p:blipFill>
        <p:spPr>
          <a:xfrm>
            <a:off x="780693" y="2237932"/>
            <a:ext cx="4883485" cy="3662568"/>
          </a:xfrm>
          <a:prstGeom prst="rect">
            <a:avLst/>
          </a:prstGeom>
        </p:spPr>
      </p:pic>
      <p:sp>
        <p:nvSpPr>
          <p:cNvPr id="4" name="Text 1"/>
          <p:cNvSpPr/>
          <p:nvPr/>
        </p:nvSpPr>
        <p:spPr>
          <a:xfrm>
            <a:off x="780693" y="6238119"/>
            <a:ext cx="7271926" cy="1746332"/>
          </a:xfrm>
          <a:prstGeom prst="rect">
            <a:avLst/>
          </a:prstGeom>
          <a:noFill/>
          <a:ln/>
        </p:spPr>
        <p:txBody>
          <a:bodyPr wrap="none" lIns="0" tIns="0" rIns="0" bIns="0" rtlCol="0" anchor="t"/>
          <a:lstStyle/>
          <a:p>
            <a:pPr marL="0" indent="0" algn="l">
              <a:lnSpc>
                <a:spcPts val="3050"/>
              </a:lnSpc>
              <a:buNone/>
            </a:pPr>
            <a:endParaRPr lang="en-US" sz="2450" dirty="0"/>
          </a:p>
        </p:txBody>
      </p:sp>
      <p:pic>
        <p:nvPicPr>
          <p:cNvPr id="6" name="Image 1" descr="preencoded.png"/>
          <p:cNvPicPr>
            <a:picLocks noChangeAspect="1"/>
          </p:cNvPicPr>
          <p:nvPr/>
        </p:nvPicPr>
        <p:blipFill>
          <a:blip r:embed="rId4"/>
          <a:stretch>
            <a:fillRect/>
          </a:stretch>
        </p:blipFill>
        <p:spPr>
          <a:xfrm>
            <a:off x="9247249" y="4104758"/>
            <a:ext cx="4018136" cy="3591484"/>
          </a:xfrm>
          <a:prstGeom prst="rect">
            <a:avLst/>
          </a:prstGeom>
        </p:spPr>
      </p:pic>
      <p:sp>
        <p:nvSpPr>
          <p:cNvPr id="7" name="Text 3"/>
          <p:cNvSpPr/>
          <p:nvPr/>
        </p:nvSpPr>
        <p:spPr>
          <a:xfrm>
            <a:off x="7594878" y="6442472"/>
            <a:ext cx="3149084" cy="393621"/>
          </a:xfrm>
          <a:prstGeom prst="rect">
            <a:avLst/>
          </a:prstGeom>
          <a:noFill/>
          <a:ln/>
        </p:spPr>
        <p:txBody>
          <a:bodyPr wrap="none" lIns="0" tIns="0" rIns="0" bIns="0" rtlCol="0" anchor="t"/>
          <a:lstStyle/>
          <a:p>
            <a:pPr marL="0" indent="0" algn="l">
              <a:lnSpc>
                <a:spcPts val="3050"/>
              </a:lnSpc>
              <a:buNone/>
            </a:pPr>
            <a:endParaRPr lang="en-US" sz="2450" dirty="0"/>
          </a:p>
        </p:txBody>
      </p:sp>
      <p:sp>
        <p:nvSpPr>
          <p:cNvPr id="8" name="Text 4"/>
          <p:cNvSpPr/>
          <p:nvPr/>
        </p:nvSpPr>
        <p:spPr>
          <a:xfrm>
            <a:off x="7594878" y="7059097"/>
            <a:ext cx="6262449" cy="356949"/>
          </a:xfrm>
          <a:prstGeom prst="rect">
            <a:avLst/>
          </a:prstGeom>
          <a:noFill/>
          <a:ln/>
        </p:spPr>
        <p:txBody>
          <a:bodyPr wrap="none" lIns="0" tIns="0" rIns="0" bIns="0" rtlCol="0" anchor="t"/>
          <a:lstStyle/>
          <a:p>
            <a:pPr marL="0" indent="0" algn="l">
              <a:lnSpc>
                <a:spcPts val="2800"/>
              </a:lnSpc>
              <a:buNone/>
            </a:pPr>
            <a:endParaRPr lang="en-US" sz="1750" dirty="0"/>
          </a:p>
        </p:txBody>
      </p:sp>
      <p:sp>
        <p:nvSpPr>
          <p:cNvPr id="9" name="Text 1">
            <a:extLst>
              <a:ext uri="{FF2B5EF4-FFF2-40B4-BE49-F238E27FC236}">
                <a16:creationId xmlns:a16="http://schemas.microsoft.com/office/drawing/2014/main" id="{7F0953F7-C3BB-E348-61B5-D4F85E19D11D}"/>
              </a:ext>
            </a:extLst>
          </p:cNvPr>
          <p:cNvSpPr/>
          <p:nvPr/>
        </p:nvSpPr>
        <p:spPr>
          <a:xfrm>
            <a:off x="862181" y="6132093"/>
            <a:ext cx="7214895" cy="2893920"/>
          </a:xfrm>
          <a:prstGeom prst="rect">
            <a:avLst/>
          </a:prstGeom>
          <a:noFill/>
          <a:ln/>
        </p:spPr>
        <p:txBody>
          <a:bodyPr wrap="none" lIns="0" tIns="0" rIns="0" bIns="0" rtlCol="0" anchor="t"/>
          <a:lstStyle/>
          <a:p>
            <a:pPr marL="0" indent="0" algn="l">
              <a:lnSpc>
                <a:spcPts val="3000"/>
              </a:lnSpc>
              <a:buNone/>
            </a:pPr>
            <a:r>
              <a:rPr lang="en-US" sz="2200" dirty="0">
                <a:solidFill>
                  <a:srgbClr val="FFFFFF"/>
                </a:solidFill>
                <a:latin typeface="Nunito Semi Bold" pitchFamily="34" charset="0"/>
              </a:rPr>
              <a:t>ANTON ENGELBRECHT</a:t>
            </a:r>
          </a:p>
          <a:p>
            <a:pPr marL="0" indent="0" algn="l">
              <a:lnSpc>
                <a:spcPts val="3000"/>
              </a:lnSpc>
              <a:buNone/>
            </a:pPr>
            <a:r>
              <a:rPr lang="en-US" sz="2200" dirty="0">
                <a:solidFill>
                  <a:srgbClr val="FFFFFF"/>
                </a:solidFill>
                <a:latin typeface="Nunito Semi Bold" pitchFamily="34" charset="0"/>
              </a:rPr>
              <a:t>C5 Quadriplegic</a:t>
            </a:r>
          </a:p>
          <a:p>
            <a:pPr marL="0" indent="0" algn="l">
              <a:lnSpc>
                <a:spcPts val="3000"/>
              </a:lnSpc>
              <a:buNone/>
            </a:pPr>
            <a:r>
              <a:rPr lang="en-US" sz="2200" dirty="0">
                <a:solidFill>
                  <a:srgbClr val="FFFFFF"/>
                </a:solidFill>
                <a:latin typeface="Nunito Semi Bold" pitchFamily="34" charset="0"/>
              </a:rPr>
              <a:t>A husband and father of twin boys</a:t>
            </a:r>
          </a:p>
          <a:p>
            <a:pPr marL="0" indent="0" algn="l">
              <a:lnSpc>
                <a:spcPts val="3000"/>
              </a:lnSpc>
              <a:buNone/>
            </a:pPr>
            <a:r>
              <a:rPr lang="en-US" sz="2200" dirty="0">
                <a:solidFill>
                  <a:srgbClr val="FFFFFF"/>
                </a:solidFill>
                <a:latin typeface="Nunito Semi Bold" pitchFamily="34" charset="0"/>
              </a:rPr>
              <a:t>A business Development consultant in Cape Town</a:t>
            </a:r>
            <a:endParaRPr lang="en-US" sz="2200" dirty="0">
              <a:latin typeface="Nunito Semi Bold" panose="020B0604020202020204" charset="0"/>
            </a:endParaRPr>
          </a:p>
        </p:txBody>
      </p:sp>
      <p:pic>
        <p:nvPicPr>
          <p:cNvPr id="1028" name="Picture 4" descr="Our History • Players Fund">
            <a:extLst>
              <a:ext uri="{FF2B5EF4-FFF2-40B4-BE49-F238E27FC236}">
                <a16:creationId xmlns:a16="http://schemas.microsoft.com/office/drawing/2014/main" id="{94D02781-A068-A41F-565F-18C91EC17E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4742" y="879190"/>
            <a:ext cx="5434965" cy="271748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elping hand icon. File Type - EPS 10 Helping hand icon. File Type - EPS 10 two hands together stock illustrations">
            <a:extLst>
              <a:ext uri="{FF2B5EF4-FFF2-40B4-BE49-F238E27FC236}">
                <a16:creationId xmlns:a16="http://schemas.microsoft.com/office/drawing/2014/main" id="{A8DE4985-8031-68C7-C1F5-45FD51AF63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0582" y="3847953"/>
            <a:ext cx="2314324" cy="23143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837724" y="663678"/>
            <a:ext cx="5632490" cy="1296330"/>
          </a:xfrm>
          <a:prstGeom prst="rect">
            <a:avLst/>
          </a:prstGeom>
          <a:noFill/>
          <a:ln/>
        </p:spPr>
        <p:txBody>
          <a:bodyPr wrap="none" lIns="0" tIns="0" rIns="0" bIns="0" rtlCol="0" anchor="t"/>
          <a:lstStyle/>
          <a:p>
            <a:pPr marL="0" indent="0" algn="l">
              <a:lnSpc>
                <a:spcPts val="5500"/>
              </a:lnSpc>
              <a:buNone/>
            </a:pPr>
            <a:r>
              <a:rPr lang="en-US" sz="4400" dirty="0">
                <a:solidFill>
                  <a:srgbClr val="FFFFFF"/>
                </a:solidFill>
                <a:latin typeface="Nunito Semi Bold" pitchFamily="34" charset="0"/>
                <a:ea typeface="Nunito Semi Bold" pitchFamily="34" charset="-122"/>
                <a:cs typeface="Nunito Semi Bold" pitchFamily="34" charset="-120"/>
              </a:rPr>
              <a:t>2</a:t>
            </a:r>
            <a:r>
              <a:rPr lang="en-US" sz="4400" baseline="30000" dirty="0">
                <a:solidFill>
                  <a:srgbClr val="FFFFFF"/>
                </a:solidFill>
                <a:latin typeface="Nunito Semi Bold" pitchFamily="34" charset="0"/>
                <a:ea typeface="Nunito Semi Bold" pitchFamily="34" charset="-122"/>
                <a:cs typeface="Nunito Semi Bold" pitchFamily="34" charset="-120"/>
              </a:rPr>
              <a:t>nd</a:t>
            </a:r>
            <a:r>
              <a:rPr lang="en-US" sz="4400" dirty="0">
                <a:solidFill>
                  <a:srgbClr val="FFFFFF"/>
                </a:solidFill>
                <a:latin typeface="Nunito Semi Bold" pitchFamily="34" charset="0"/>
                <a:ea typeface="Nunito Semi Bold" pitchFamily="34" charset="-122"/>
                <a:cs typeface="Nunito Semi Bold" pitchFamily="34" charset="-120"/>
              </a:rPr>
              <a:t> South African example: </a:t>
            </a:r>
          </a:p>
          <a:p>
            <a:pPr marL="0" indent="0" algn="l">
              <a:lnSpc>
                <a:spcPts val="5500"/>
              </a:lnSpc>
              <a:buNone/>
            </a:pPr>
            <a:r>
              <a:rPr lang="en-US" sz="2200" dirty="0">
                <a:solidFill>
                  <a:srgbClr val="FFFFFF"/>
                </a:solidFill>
                <a:latin typeface="Nunito Semi Bold" pitchFamily="34" charset="0"/>
                <a:ea typeface="Nunito Semi Bold" pitchFamily="34" charset="-122"/>
                <a:cs typeface="Nunito Semi Bold" pitchFamily="34" charset="-120"/>
              </a:rPr>
              <a:t>The </a:t>
            </a:r>
            <a:r>
              <a:rPr lang="en-US" sz="2200" dirty="0" err="1">
                <a:solidFill>
                  <a:srgbClr val="FFFFFF"/>
                </a:solidFill>
                <a:latin typeface="Nunito Semi Bold" pitchFamily="34" charset="0"/>
                <a:ea typeface="Nunito Semi Bold" pitchFamily="34" charset="-122"/>
                <a:cs typeface="Nunito Semi Bold" pitchFamily="34" charset="-120"/>
              </a:rPr>
              <a:t>QuadPara</a:t>
            </a:r>
            <a:r>
              <a:rPr lang="en-US" sz="2200" dirty="0">
                <a:solidFill>
                  <a:srgbClr val="FFFFFF"/>
                </a:solidFill>
                <a:latin typeface="Nunito Semi Bold" pitchFamily="34" charset="0"/>
                <a:ea typeface="Nunito Semi Bold" pitchFamily="34" charset="-122"/>
                <a:cs typeface="Nunito Semi Bold" pitchFamily="34" charset="-120"/>
              </a:rPr>
              <a:t> Association of South Africa</a:t>
            </a:r>
            <a:endParaRPr lang="en-US" sz="2200" dirty="0"/>
          </a:p>
        </p:txBody>
      </p:sp>
      <p:pic>
        <p:nvPicPr>
          <p:cNvPr id="4" name="Image 1" descr="preencoded.png"/>
          <p:cNvPicPr>
            <a:picLocks noChangeAspect="1"/>
          </p:cNvPicPr>
          <p:nvPr/>
        </p:nvPicPr>
        <p:blipFill>
          <a:blip r:embed="rId3"/>
          <a:stretch>
            <a:fillRect/>
          </a:stretch>
        </p:blipFill>
        <p:spPr>
          <a:xfrm>
            <a:off x="9377013" y="2225820"/>
            <a:ext cx="4279971" cy="3316880"/>
          </a:xfrm>
          <a:prstGeom prst="rect">
            <a:avLst/>
          </a:prstGeom>
        </p:spPr>
      </p:pic>
      <p:sp>
        <p:nvSpPr>
          <p:cNvPr id="5" name="Text 1"/>
          <p:cNvSpPr/>
          <p:nvPr/>
        </p:nvSpPr>
        <p:spPr>
          <a:xfrm>
            <a:off x="837724" y="5799588"/>
            <a:ext cx="7200147" cy="2135044"/>
          </a:xfrm>
          <a:prstGeom prst="rect">
            <a:avLst/>
          </a:prstGeom>
          <a:noFill/>
          <a:ln/>
        </p:spPr>
        <p:txBody>
          <a:bodyPr wrap="none" lIns="0" tIns="0" rIns="0" bIns="0" rtlCol="0" anchor="t"/>
          <a:lstStyle/>
          <a:p>
            <a:pPr marL="0" indent="0" algn="l">
              <a:lnSpc>
                <a:spcPts val="3000"/>
              </a:lnSpc>
              <a:buNone/>
            </a:pPr>
            <a:endParaRPr lang="en-US" sz="1850" dirty="0"/>
          </a:p>
        </p:txBody>
      </p:sp>
      <p:pic>
        <p:nvPicPr>
          <p:cNvPr id="7" name="Picture 6">
            <a:extLst>
              <a:ext uri="{FF2B5EF4-FFF2-40B4-BE49-F238E27FC236}">
                <a16:creationId xmlns:a16="http://schemas.microsoft.com/office/drawing/2014/main" id="{328B50D4-4C2E-E775-478A-ACC968BD1597}"/>
              </a:ext>
            </a:extLst>
          </p:cNvPr>
          <p:cNvPicPr>
            <a:picLocks noChangeAspect="1"/>
          </p:cNvPicPr>
          <p:nvPr/>
        </p:nvPicPr>
        <p:blipFill>
          <a:blip r:embed="rId4"/>
          <a:stretch>
            <a:fillRect/>
          </a:stretch>
        </p:blipFill>
        <p:spPr>
          <a:xfrm>
            <a:off x="837724" y="2261140"/>
            <a:ext cx="4585597" cy="3237316"/>
          </a:xfrm>
          <a:prstGeom prst="rect">
            <a:avLst/>
          </a:prstGeom>
        </p:spPr>
      </p:pic>
      <p:sp>
        <p:nvSpPr>
          <p:cNvPr id="9" name="TextBox 8">
            <a:extLst>
              <a:ext uri="{FF2B5EF4-FFF2-40B4-BE49-F238E27FC236}">
                <a16:creationId xmlns:a16="http://schemas.microsoft.com/office/drawing/2014/main" id="{09B92CE5-7960-A066-30DE-8BEB6171DA20}"/>
              </a:ext>
            </a:extLst>
          </p:cNvPr>
          <p:cNvSpPr txBox="1"/>
          <p:nvPr/>
        </p:nvSpPr>
        <p:spPr>
          <a:xfrm>
            <a:off x="722681" y="5730754"/>
            <a:ext cx="7315200" cy="3912610"/>
          </a:xfrm>
          <a:prstGeom prst="rect">
            <a:avLst/>
          </a:prstGeom>
          <a:noFill/>
        </p:spPr>
        <p:txBody>
          <a:bodyPr wrap="square">
            <a:spAutoFit/>
          </a:bodyPr>
          <a:lstStyle/>
          <a:p>
            <a:pPr marL="0" indent="0" algn="l">
              <a:lnSpc>
                <a:spcPts val="3000"/>
              </a:lnSpc>
              <a:buNone/>
            </a:pPr>
            <a:r>
              <a:rPr lang="en-US" sz="2200" dirty="0">
                <a:solidFill>
                  <a:srgbClr val="FFFFFF"/>
                </a:solidFill>
                <a:latin typeface="Nunito Semi Bold" panose="020B0604020202020204" charset="0"/>
                <a:ea typeface="PT Sans" pitchFamily="34" charset="-122"/>
                <a:cs typeface="PT Sans" pitchFamily="34" charset="-120"/>
              </a:rPr>
              <a:t>ARI SEIRLIS </a:t>
            </a:r>
          </a:p>
          <a:p>
            <a:pPr marL="0" indent="0" algn="l">
              <a:lnSpc>
                <a:spcPts val="3000"/>
              </a:lnSpc>
              <a:buNone/>
            </a:pPr>
            <a:r>
              <a:rPr lang="en-US" sz="2200" dirty="0">
                <a:solidFill>
                  <a:srgbClr val="FFFFFF"/>
                </a:solidFill>
                <a:latin typeface="Nunito Semi Bold" panose="020B0604020202020204" charset="0"/>
                <a:ea typeface="PT Sans" pitchFamily="34" charset="-122"/>
                <a:cs typeface="PT Sans" pitchFamily="34" charset="-120"/>
              </a:rPr>
              <a:t>C4 quadriplegic</a:t>
            </a:r>
          </a:p>
          <a:p>
            <a:pPr marL="0" indent="0" algn="l">
              <a:lnSpc>
                <a:spcPts val="3000"/>
              </a:lnSpc>
              <a:buNone/>
            </a:pPr>
            <a:r>
              <a:rPr lang="en-US" sz="2200" dirty="0">
                <a:solidFill>
                  <a:srgbClr val="FFFFFF"/>
                </a:solidFill>
                <a:latin typeface="Nunito Semi Bold" panose="020B0604020202020204" charset="0"/>
                <a:ea typeface="PT Sans" pitchFamily="34" charset="-122"/>
                <a:cs typeface="PT Sans" pitchFamily="34" charset="-120"/>
              </a:rPr>
              <a:t>Former CEO of the </a:t>
            </a:r>
            <a:r>
              <a:rPr lang="en-US" sz="2200" dirty="0" err="1">
                <a:solidFill>
                  <a:srgbClr val="FFFFFF"/>
                </a:solidFill>
                <a:latin typeface="Nunito Semi Bold" panose="020B0604020202020204" charset="0"/>
                <a:ea typeface="PT Sans" pitchFamily="34" charset="-122"/>
                <a:cs typeface="PT Sans" pitchFamily="34" charset="-120"/>
              </a:rPr>
              <a:t>QuadPara</a:t>
            </a:r>
            <a:r>
              <a:rPr lang="en-US" sz="2200" dirty="0">
                <a:solidFill>
                  <a:srgbClr val="FFFFFF"/>
                </a:solidFill>
                <a:latin typeface="Nunito Semi Bold" panose="020B0604020202020204" charset="0"/>
                <a:ea typeface="PT Sans" pitchFamily="34" charset="-122"/>
                <a:cs typeface="PT Sans" pitchFamily="34" charset="-120"/>
              </a:rPr>
              <a:t> </a:t>
            </a:r>
            <a:r>
              <a:rPr lang="en-US" sz="2200" dirty="0" err="1">
                <a:solidFill>
                  <a:srgbClr val="FFFFFF"/>
                </a:solidFill>
                <a:latin typeface="Nunito Semi Bold" panose="020B0604020202020204" charset="0"/>
                <a:ea typeface="PT Sans" pitchFamily="34" charset="-122"/>
                <a:cs typeface="PT Sans" pitchFamily="34" charset="-120"/>
              </a:rPr>
              <a:t>Assocation</a:t>
            </a:r>
            <a:r>
              <a:rPr lang="en-US" sz="2200" dirty="0">
                <a:solidFill>
                  <a:srgbClr val="FFFFFF"/>
                </a:solidFill>
                <a:latin typeface="Nunito Semi Bold" panose="020B0604020202020204" charset="0"/>
                <a:ea typeface="PT Sans" pitchFamily="34" charset="-122"/>
                <a:cs typeface="PT Sans" pitchFamily="34" charset="-120"/>
              </a:rPr>
              <a:t> of SA</a:t>
            </a:r>
          </a:p>
          <a:p>
            <a:pPr marL="0" indent="0" algn="l">
              <a:lnSpc>
                <a:spcPts val="3000"/>
              </a:lnSpc>
              <a:buNone/>
            </a:pPr>
            <a:r>
              <a:rPr lang="en-US" sz="2200" dirty="0">
                <a:solidFill>
                  <a:srgbClr val="FFFFFF"/>
                </a:solidFill>
                <a:latin typeface="Nunito Semi Bold" panose="020B0604020202020204" charset="0"/>
                <a:ea typeface="PT Sans" pitchFamily="34" charset="-122"/>
                <a:cs typeface="PT Sans" pitchFamily="34" charset="-120"/>
              </a:rPr>
              <a:t>Fly-fisherman </a:t>
            </a:r>
          </a:p>
          <a:p>
            <a:pPr marL="0" indent="0" algn="l">
              <a:lnSpc>
                <a:spcPts val="3000"/>
              </a:lnSpc>
              <a:buNone/>
            </a:pPr>
            <a:r>
              <a:rPr lang="en-US" sz="2200" dirty="0">
                <a:solidFill>
                  <a:srgbClr val="FFFFFF"/>
                </a:solidFill>
                <a:latin typeface="Nunito Semi Bold" panose="020B0604020202020204" charset="0"/>
                <a:ea typeface="PT Sans" pitchFamily="34" charset="-122"/>
                <a:cs typeface="PT Sans" pitchFamily="34" charset="-120"/>
              </a:rPr>
              <a:t>Advocate for disability rights</a:t>
            </a:r>
          </a:p>
          <a:p>
            <a:pPr marL="0" indent="0" algn="l">
              <a:lnSpc>
                <a:spcPts val="3000"/>
              </a:lnSpc>
              <a:buNone/>
            </a:pPr>
            <a:r>
              <a:rPr lang="en-US" sz="2200" dirty="0">
                <a:solidFill>
                  <a:srgbClr val="FFFFFF"/>
                </a:solidFill>
                <a:latin typeface="Nunito Semi Bold" panose="020B0604020202020204" charset="0"/>
                <a:ea typeface="PT Sans" pitchFamily="34" charset="-122"/>
                <a:cs typeface="PT Sans" pitchFamily="34" charset="-120"/>
              </a:rPr>
              <a:t>Grassroots activist </a:t>
            </a:r>
          </a:p>
          <a:p>
            <a:pPr marL="0" indent="0" algn="l">
              <a:lnSpc>
                <a:spcPts val="3000"/>
              </a:lnSpc>
              <a:buNone/>
            </a:pPr>
            <a:endParaRPr lang="en-US" dirty="0">
              <a:solidFill>
                <a:srgbClr val="FFFFFF"/>
              </a:solidFill>
              <a:latin typeface="Nunito Semi Bold" panose="020B0604020202020204" charset="0"/>
              <a:ea typeface="PT Sans" pitchFamily="34" charset="-122"/>
              <a:cs typeface="PT Sans" pitchFamily="34" charset="-120"/>
            </a:endParaRPr>
          </a:p>
          <a:p>
            <a:pPr marL="0" indent="0" algn="l">
              <a:lnSpc>
                <a:spcPts val="3000"/>
              </a:lnSpc>
              <a:buNone/>
            </a:pPr>
            <a:r>
              <a:rPr lang="en-US" dirty="0">
                <a:solidFill>
                  <a:srgbClr val="FFFFFF"/>
                </a:solidFill>
                <a:latin typeface="Nunito Semi Bold" panose="020B0604020202020204" charset="0"/>
                <a:ea typeface="PT Sans" pitchFamily="34" charset="-122"/>
                <a:cs typeface="PT Sans" pitchFamily="34" charset="-120"/>
              </a:rPr>
              <a:t> </a:t>
            </a:r>
          </a:p>
          <a:p>
            <a:pPr marL="0" indent="0" algn="l">
              <a:lnSpc>
                <a:spcPts val="3000"/>
              </a:lnSpc>
              <a:buNone/>
            </a:pPr>
            <a:endParaRPr lang="en-US" sz="1800" dirty="0">
              <a:solidFill>
                <a:srgbClr val="FFFFFF"/>
              </a:solidFill>
              <a:latin typeface="Nunito Semi Bold" panose="020B0604020202020204" charset="0"/>
              <a:ea typeface="PT Sans" pitchFamily="34" charset="-122"/>
              <a:cs typeface="PT Sans" pitchFamily="34" charset="-120"/>
            </a:endParaRPr>
          </a:p>
          <a:p>
            <a:pPr marL="0" indent="0" algn="l">
              <a:lnSpc>
                <a:spcPts val="3000"/>
              </a:lnSpc>
              <a:buNone/>
            </a:pPr>
            <a:endParaRPr lang="en-US" sz="1800" dirty="0">
              <a:solidFill>
                <a:srgbClr val="FFFFFF"/>
              </a:solidFill>
              <a:latin typeface="Nunito Semi Bold" panose="020B0604020202020204" charset="0"/>
              <a:ea typeface="PT Sans" pitchFamily="34" charset="-122"/>
              <a:cs typeface="PT Sans" pitchFamily="34" charset="-120"/>
            </a:endParaRPr>
          </a:p>
        </p:txBody>
      </p:sp>
      <p:pic>
        <p:nvPicPr>
          <p:cNvPr id="3074" name="Picture 2" descr="Helping hand icon. File Type - EPS 10 Helping hand icon. File Type - EPS 10 two hands together stock illustrations">
            <a:extLst>
              <a:ext uri="{FF2B5EF4-FFF2-40B4-BE49-F238E27FC236}">
                <a16:creationId xmlns:a16="http://schemas.microsoft.com/office/drawing/2014/main" id="{C6A3AD5E-617D-EE04-A14A-22C34B30B3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7698" y="2791183"/>
            <a:ext cx="2326507" cy="23265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15089" y="563047"/>
            <a:ext cx="4807268" cy="600908"/>
          </a:xfrm>
          <a:prstGeom prst="rect">
            <a:avLst/>
          </a:prstGeom>
          <a:noFill/>
          <a:ln/>
        </p:spPr>
        <p:txBody>
          <a:bodyPr wrap="none" lIns="0" tIns="0" rIns="0" bIns="0" rtlCol="0" anchor="t"/>
          <a:lstStyle/>
          <a:p>
            <a:pPr marL="0" indent="0" algn="l">
              <a:lnSpc>
                <a:spcPts val="4700"/>
              </a:lnSpc>
              <a:buNone/>
            </a:pPr>
            <a:r>
              <a:rPr lang="en-US" sz="3750" dirty="0">
                <a:solidFill>
                  <a:srgbClr val="FFFFFF"/>
                </a:solidFill>
                <a:latin typeface="Nunito Semi Bold" pitchFamily="34" charset="0"/>
                <a:ea typeface="Nunito Semi Bold" pitchFamily="34" charset="-122"/>
                <a:cs typeface="Nunito Semi Bold" pitchFamily="34" charset="-120"/>
              </a:rPr>
              <a:t>Future Directions</a:t>
            </a:r>
            <a:endParaRPr lang="en-US" sz="3750" dirty="0"/>
          </a:p>
        </p:txBody>
      </p:sp>
      <p:pic>
        <p:nvPicPr>
          <p:cNvPr id="3" name="Image 0" descr="preencoded.png"/>
          <p:cNvPicPr>
            <a:picLocks noChangeAspect="1"/>
          </p:cNvPicPr>
          <p:nvPr/>
        </p:nvPicPr>
        <p:blipFill>
          <a:blip r:embed="rId3"/>
          <a:stretch>
            <a:fillRect/>
          </a:stretch>
        </p:blipFill>
        <p:spPr>
          <a:xfrm>
            <a:off x="3198376" y="1572578"/>
            <a:ext cx="1633418" cy="1485186"/>
          </a:xfrm>
          <a:prstGeom prst="rect">
            <a:avLst/>
          </a:prstGeom>
        </p:spPr>
      </p:pic>
      <p:pic>
        <p:nvPicPr>
          <p:cNvPr id="4" name="Image 1" descr="preencoded.png"/>
          <p:cNvPicPr>
            <a:picLocks noChangeAspect="1"/>
          </p:cNvPicPr>
          <p:nvPr/>
        </p:nvPicPr>
        <p:blipFill>
          <a:blip r:embed="rId4"/>
          <a:stretch>
            <a:fillRect/>
          </a:stretch>
        </p:blipFill>
        <p:spPr>
          <a:xfrm>
            <a:off x="3871436" y="2327672"/>
            <a:ext cx="287298" cy="359092"/>
          </a:xfrm>
          <a:prstGeom prst="rect">
            <a:avLst/>
          </a:prstGeom>
        </p:spPr>
      </p:pic>
      <p:sp>
        <p:nvSpPr>
          <p:cNvPr id="5" name="Text 1"/>
          <p:cNvSpPr/>
          <p:nvPr/>
        </p:nvSpPr>
        <p:spPr>
          <a:xfrm>
            <a:off x="5220928" y="1940244"/>
            <a:ext cx="2218811" cy="300394"/>
          </a:xfrm>
          <a:prstGeom prst="rect">
            <a:avLst/>
          </a:prstGeom>
          <a:noFill/>
          <a:ln/>
        </p:spPr>
        <p:txBody>
          <a:bodyPr wrap="none" lIns="0" tIns="0" rIns="0" bIns="0" rtlCol="0" anchor="t"/>
          <a:lstStyle/>
          <a:p>
            <a:pPr marL="0" indent="0" algn="l">
              <a:lnSpc>
                <a:spcPts val="2350"/>
              </a:lnSpc>
              <a:buNone/>
            </a:pPr>
            <a:r>
              <a:rPr lang="en-US" sz="2700" dirty="0">
                <a:solidFill>
                  <a:srgbClr val="FFFFFF"/>
                </a:solidFill>
                <a:latin typeface="Nunito Semi Bold" pitchFamily="34" charset="0"/>
                <a:ea typeface="Nunito Semi Bold" pitchFamily="34" charset="-122"/>
                <a:cs typeface="Nunito Semi Bold" pitchFamily="34" charset="-120"/>
              </a:rPr>
              <a:t>True Partnership</a:t>
            </a:r>
            <a:endParaRPr lang="en-US" sz="2700" dirty="0"/>
          </a:p>
        </p:txBody>
      </p:sp>
      <p:sp>
        <p:nvSpPr>
          <p:cNvPr id="6" name="Text 2"/>
          <p:cNvSpPr/>
          <p:nvPr/>
        </p:nvSpPr>
        <p:spPr>
          <a:xfrm>
            <a:off x="5036106" y="2363153"/>
            <a:ext cx="6271141" cy="326827"/>
          </a:xfrm>
          <a:prstGeom prst="rect">
            <a:avLst/>
          </a:prstGeom>
          <a:noFill/>
          <a:ln/>
        </p:spPr>
        <p:txBody>
          <a:bodyPr wrap="none" lIns="0" tIns="0" rIns="0" bIns="0" rtlCol="0" anchor="t"/>
          <a:lstStyle/>
          <a:p>
            <a:pPr marL="0" indent="0" algn="l">
              <a:lnSpc>
                <a:spcPts val="2550"/>
              </a:lnSpc>
              <a:buNone/>
            </a:pPr>
            <a:r>
              <a:rPr lang="en-US" sz="1600" dirty="0">
                <a:solidFill>
                  <a:srgbClr val="FFFFFF"/>
                </a:solidFill>
                <a:latin typeface="PT Sans" pitchFamily="34" charset="0"/>
                <a:ea typeface="PT Sans" pitchFamily="34" charset="-122"/>
                <a:cs typeface="PT Sans" pitchFamily="34" charset="-120"/>
              </a:rPr>
              <a:t>Moving beyond tokenism to equitable patient-professional relationships</a:t>
            </a:r>
            <a:endParaRPr lang="en-US" sz="1600" dirty="0"/>
          </a:p>
        </p:txBody>
      </p:sp>
      <p:sp>
        <p:nvSpPr>
          <p:cNvPr id="7" name="Shape 3"/>
          <p:cNvSpPr/>
          <p:nvPr/>
        </p:nvSpPr>
        <p:spPr>
          <a:xfrm>
            <a:off x="4882872" y="3073718"/>
            <a:ext cx="8981361" cy="11430"/>
          </a:xfrm>
          <a:prstGeom prst="roundRect">
            <a:avLst>
              <a:gd name="adj" fmla="val 2681272"/>
            </a:avLst>
          </a:prstGeom>
          <a:solidFill>
            <a:srgbClr val="F2B42D"/>
          </a:solidFill>
          <a:ln/>
        </p:spPr>
        <p:txBody>
          <a:bodyPr/>
          <a:lstStyle/>
          <a:p>
            <a:endParaRPr lang="en-ZA"/>
          </a:p>
        </p:txBody>
      </p:sp>
      <p:pic>
        <p:nvPicPr>
          <p:cNvPr id="8" name="Image 2" descr="preencoded.png"/>
          <p:cNvPicPr>
            <a:picLocks noChangeAspect="1"/>
          </p:cNvPicPr>
          <p:nvPr/>
        </p:nvPicPr>
        <p:blipFill>
          <a:blip r:embed="rId5"/>
          <a:stretch>
            <a:fillRect/>
          </a:stretch>
        </p:blipFill>
        <p:spPr>
          <a:xfrm>
            <a:off x="2381607" y="3108841"/>
            <a:ext cx="3266956" cy="1485186"/>
          </a:xfrm>
          <a:prstGeom prst="rect">
            <a:avLst/>
          </a:prstGeom>
        </p:spPr>
      </p:pic>
      <p:pic>
        <p:nvPicPr>
          <p:cNvPr id="9" name="Image 3" descr="preencoded.png"/>
          <p:cNvPicPr>
            <a:picLocks noChangeAspect="1"/>
          </p:cNvPicPr>
          <p:nvPr/>
        </p:nvPicPr>
        <p:blipFill>
          <a:blip r:embed="rId6"/>
          <a:stretch>
            <a:fillRect/>
          </a:stretch>
        </p:blipFill>
        <p:spPr>
          <a:xfrm>
            <a:off x="3871317" y="3671888"/>
            <a:ext cx="287298" cy="359092"/>
          </a:xfrm>
          <a:prstGeom prst="rect">
            <a:avLst/>
          </a:prstGeom>
        </p:spPr>
      </p:pic>
      <p:sp>
        <p:nvSpPr>
          <p:cNvPr id="10" name="Text 4"/>
          <p:cNvSpPr/>
          <p:nvPr/>
        </p:nvSpPr>
        <p:spPr>
          <a:xfrm>
            <a:off x="5852874" y="3476506"/>
            <a:ext cx="2403634" cy="300395"/>
          </a:xfrm>
          <a:prstGeom prst="rect">
            <a:avLst/>
          </a:prstGeom>
          <a:noFill/>
          <a:ln/>
        </p:spPr>
        <p:txBody>
          <a:bodyPr wrap="none" lIns="0" tIns="0" rIns="0" bIns="0" rtlCol="0" anchor="t"/>
          <a:lstStyle/>
          <a:p>
            <a:pPr marL="0" indent="0" algn="l">
              <a:lnSpc>
                <a:spcPts val="2350"/>
              </a:lnSpc>
              <a:buNone/>
            </a:pPr>
            <a:r>
              <a:rPr lang="en-US" sz="2700" dirty="0">
                <a:solidFill>
                  <a:srgbClr val="FFFFFF"/>
                </a:solidFill>
                <a:latin typeface="Nunito Semi Bold" pitchFamily="34" charset="0"/>
              </a:rPr>
              <a:t> Patients at the Heart</a:t>
            </a:r>
            <a:endParaRPr lang="en-US" sz="2700" dirty="0"/>
          </a:p>
        </p:txBody>
      </p:sp>
      <p:sp>
        <p:nvSpPr>
          <p:cNvPr id="12" name="Shape 6"/>
          <p:cNvSpPr/>
          <p:nvPr/>
        </p:nvSpPr>
        <p:spPr>
          <a:xfrm>
            <a:off x="5699641" y="4609981"/>
            <a:ext cx="8164592" cy="11430"/>
          </a:xfrm>
          <a:prstGeom prst="roundRect">
            <a:avLst>
              <a:gd name="adj" fmla="val 2681272"/>
            </a:avLst>
          </a:prstGeom>
          <a:solidFill>
            <a:srgbClr val="D7425E"/>
          </a:solidFill>
          <a:ln/>
        </p:spPr>
        <p:txBody>
          <a:bodyPr/>
          <a:lstStyle/>
          <a:p>
            <a:endParaRPr lang="en-ZA"/>
          </a:p>
        </p:txBody>
      </p:sp>
      <p:pic>
        <p:nvPicPr>
          <p:cNvPr id="13" name="Image 4" descr="preencoded.png"/>
          <p:cNvPicPr>
            <a:picLocks noChangeAspect="1"/>
          </p:cNvPicPr>
          <p:nvPr/>
        </p:nvPicPr>
        <p:blipFill>
          <a:blip r:embed="rId7"/>
          <a:stretch>
            <a:fillRect/>
          </a:stretch>
        </p:blipFill>
        <p:spPr>
          <a:xfrm>
            <a:off x="1564838" y="4645104"/>
            <a:ext cx="4900493" cy="1485186"/>
          </a:xfrm>
          <a:prstGeom prst="rect">
            <a:avLst/>
          </a:prstGeom>
        </p:spPr>
      </p:pic>
      <p:pic>
        <p:nvPicPr>
          <p:cNvPr id="14" name="Image 5" descr="preencoded.png"/>
          <p:cNvPicPr>
            <a:picLocks noChangeAspect="1"/>
          </p:cNvPicPr>
          <p:nvPr/>
        </p:nvPicPr>
        <p:blipFill>
          <a:blip r:embed="rId8"/>
          <a:stretch>
            <a:fillRect/>
          </a:stretch>
        </p:blipFill>
        <p:spPr>
          <a:xfrm>
            <a:off x="3871436" y="5208151"/>
            <a:ext cx="287298" cy="359092"/>
          </a:xfrm>
          <a:prstGeom prst="rect">
            <a:avLst/>
          </a:prstGeom>
        </p:spPr>
      </p:pic>
      <p:sp>
        <p:nvSpPr>
          <p:cNvPr id="15" name="Text 7"/>
          <p:cNvSpPr/>
          <p:nvPr/>
        </p:nvSpPr>
        <p:spPr>
          <a:xfrm>
            <a:off x="6669643" y="5012769"/>
            <a:ext cx="2522101" cy="300395"/>
          </a:xfrm>
          <a:prstGeom prst="rect">
            <a:avLst/>
          </a:prstGeom>
          <a:noFill/>
          <a:ln/>
        </p:spPr>
        <p:txBody>
          <a:bodyPr wrap="none" lIns="0" tIns="0" rIns="0" bIns="0" rtlCol="0" anchor="t"/>
          <a:lstStyle/>
          <a:p>
            <a:pPr marL="0" indent="0" algn="l">
              <a:lnSpc>
                <a:spcPts val="2350"/>
              </a:lnSpc>
              <a:buNone/>
            </a:pPr>
            <a:r>
              <a:rPr lang="en-US" sz="2700" dirty="0">
                <a:solidFill>
                  <a:srgbClr val="FFFFFF"/>
                </a:solidFill>
                <a:latin typeface="Nunito Semi Bold" pitchFamily="34" charset="0"/>
                <a:ea typeface="Nunito Semi Bold" pitchFamily="34" charset="-122"/>
                <a:cs typeface="Nunito Semi Bold" pitchFamily="34" charset="-120"/>
              </a:rPr>
              <a:t>Technology Integration</a:t>
            </a:r>
            <a:endParaRPr lang="en-US" sz="2700" dirty="0"/>
          </a:p>
        </p:txBody>
      </p:sp>
      <p:sp>
        <p:nvSpPr>
          <p:cNvPr id="16" name="Text 8"/>
          <p:cNvSpPr/>
          <p:nvPr/>
        </p:nvSpPr>
        <p:spPr>
          <a:xfrm>
            <a:off x="6669643" y="5435679"/>
            <a:ext cx="6054566" cy="326827"/>
          </a:xfrm>
          <a:prstGeom prst="rect">
            <a:avLst/>
          </a:prstGeom>
          <a:noFill/>
          <a:ln/>
        </p:spPr>
        <p:txBody>
          <a:bodyPr wrap="none" lIns="0" tIns="0" rIns="0" bIns="0" rtlCol="0" anchor="t"/>
          <a:lstStyle/>
          <a:p>
            <a:pPr marL="0" indent="0" algn="l">
              <a:lnSpc>
                <a:spcPts val="2550"/>
              </a:lnSpc>
              <a:buNone/>
            </a:pPr>
            <a:r>
              <a:rPr lang="en-US" sz="1600" dirty="0">
                <a:solidFill>
                  <a:srgbClr val="FFFFFF"/>
                </a:solidFill>
                <a:latin typeface="PT Sans" pitchFamily="34" charset="0"/>
                <a:ea typeface="PT Sans" pitchFamily="34" charset="-122"/>
                <a:cs typeface="PT Sans" pitchFamily="34" charset="-120"/>
              </a:rPr>
              <a:t>Digital tools enabling wider and more accessible patient involvement</a:t>
            </a:r>
            <a:endParaRPr lang="en-US" sz="1600" dirty="0"/>
          </a:p>
        </p:txBody>
      </p:sp>
      <p:sp>
        <p:nvSpPr>
          <p:cNvPr id="17" name="Shape 9"/>
          <p:cNvSpPr/>
          <p:nvPr/>
        </p:nvSpPr>
        <p:spPr>
          <a:xfrm>
            <a:off x="6516410" y="6146244"/>
            <a:ext cx="7347823" cy="11430"/>
          </a:xfrm>
          <a:prstGeom prst="roundRect">
            <a:avLst>
              <a:gd name="adj" fmla="val 2681272"/>
            </a:avLst>
          </a:prstGeom>
          <a:solidFill>
            <a:srgbClr val="DD785E"/>
          </a:solidFill>
          <a:ln/>
        </p:spPr>
        <p:txBody>
          <a:bodyPr/>
          <a:lstStyle/>
          <a:p>
            <a:endParaRPr lang="en-ZA"/>
          </a:p>
        </p:txBody>
      </p:sp>
      <p:pic>
        <p:nvPicPr>
          <p:cNvPr id="18" name="Image 6" descr="preencoded.png"/>
          <p:cNvPicPr>
            <a:picLocks noChangeAspect="1"/>
          </p:cNvPicPr>
          <p:nvPr/>
        </p:nvPicPr>
        <p:blipFill>
          <a:blip r:embed="rId9"/>
          <a:stretch>
            <a:fillRect/>
          </a:stretch>
        </p:blipFill>
        <p:spPr>
          <a:xfrm>
            <a:off x="748070" y="6181368"/>
            <a:ext cx="6534031" cy="1485186"/>
          </a:xfrm>
          <a:prstGeom prst="rect">
            <a:avLst/>
          </a:prstGeom>
        </p:spPr>
      </p:pic>
      <p:pic>
        <p:nvPicPr>
          <p:cNvPr id="19" name="Image 7" descr="preencoded.png"/>
          <p:cNvPicPr>
            <a:picLocks noChangeAspect="1"/>
          </p:cNvPicPr>
          <p:nvPr/>
        </p:nvPicPr>
        <p:blipFill>
          <a:blip r:embed="rId10"/>
          <a:stretch>
            <a:fillRect/>
          </a:stretch>
        </p:blipFill>
        <p:spPr>
          <a:xfrm>
            <a:off x="3871436" y="6744414"/>
            <a:ext cx="287298" cy="359092"/>
          </a:xfrm>
          <a:prstGeom prst="rect">
            <a:avLst/>
          </a:prstGeom>
        </p:spPr>
      </p:pic>
      <p:sp>
        <p:nvSpPr>
          <p:cNvPr id="20" name="Text 10"/>
          <p:cNvSpPr/>
          <p:nvPr/>
        </p:nvSpPr>
        <p:spPr>
          <a:xfrm>
            <a:off x="7486412" y="6385679"/>
            <a:ext cx="2451259" cy="300395"/>
          </a:xfrm>
          <a:prstGeom prst="rect">
            <a:avLst/>
          </a:prstGeom>
          <a:noFill/>
          <a:ln/>
        </p:spPr>
        <p:txBody>
          <a:bodyPr wrap="none" lIns="0" tIns="0" rIns="0" bIns="0" rtlCol="0" anchor="t"/>
          <a:lstStyle/>
          <a:p>
            <a:pPr marL="0" indent="0" algn="l">
              <a:lnSpc>
                <a:spcPts val="2350"/>
              </a:lnSpc>
              <a:buNone/>
            </a:pPr>
            <a:r>
              <a:rPr lang="en-US" sz="2700" dirty="0">
                <a:solidFill>
                  <a:srgbClr val="FFFFFF"/>
                </a:solidFill>
                <a:latin typeface="Nunito Semi Bold" pitchFamily="34" charset="0"/>
                <a:ea typeface="Nunito Semi Bold" pitchFamily="34" charset="-122"/>
                <a:cs typeface="Nunito Semi Bold" pitchFamily="34" charset="-120"/>
              </a:rPr>
              <a:t>Shared decision-making Models</a:t>
            </a:r>
            <a:endParaRPr lang="en-US" sz="2700" dirty="0"/>
          </a:p>
        </p:txBody>
      </p:sp>
      <p:sp>
        <p:nvSpPr>
          <p:cNvPr id="21" name="Text 11"/>
          <p:cNvSpPr/>
          <p:nvPr/>
        </p:nvSpPr>
        <p:spPr>
          <a:xfrm>
            <a:off x="7348301" y="6808589"/>
            <a:ext cx="6780653" cy="653653"/>
          </a:xfrm>
          <a:prstGeom prst="rect">
            <a:avLst/>
          </a:prstGeom>
          <a:noFill/>
          <a:ln/>
        </p:spPr>
        <p:txBody>
          <a:bodyPr wrap="square" lIns="0" tIns="0" rIns="0" bIns="0" rtlCol="0" anchor="t"/>
          <a:lstStyle/>
          <a:p>
            <a:pPr marL="0" indent="0" algn="l">
              <a:lnSpc>
                <a:spcPts val="2550"/>
              </a:lnSpc>
              <a:buNone/>
            </a:pPr>
            <a:r>
              <a:rPr lang="en-US" sz="1600" dirty="0">
                <a:solidFill>
                  <a:srgbClr val="FFFFFF"/>
                </a:solidFill>
                <a:latin typeface="PT Sans" pitchFamily="34" charset="0"/>
                <a:ea typeface="PT Sans" pitchFamily="34" charset="-122"/>
                <a:cs typeface="PT Sans" pitchFamily="34" charset="-120"/>
              </a:rPr>
              <a:t>Collaborative approaches between patients and providers in all care stages</a:t>
            </a:r>
            <a:endParaRPr lang="en-US" sz="1600" dirty="0"/>
          </a:p>
        </p:txBody>
      </p:sp>
      <p:sp>
        <p:nvSpPr>
          <p:cNvPr id="22" name="TextBox 21">
            <a:extLst>
              <a:ext uri="{FF2B5EF4-FFF2-40B4-BE49-F238E27FC236}">
                <a16:creationId xmlns:a16="http://schemas.microsoft.com/office/drawing/2014/main" id="{22168560-4A60-04A3-317F-196B976AB39B}"/>
              </a:ext>
            </a:extLst>
          </p:cNvPr>
          <p:cNvSpPr txBox="1"/>
          <p:nvPr/>
        </p:nvSpPr>
        <p:spPr>
          <a:xfrm>
            <a:off x="5675898" y="3867277"/>
            <a:ext cx="5208416" cy="369332"/>
          </a:xfrm>
          <a:prstGeom prst="rect">
            <a:avLst/>
          </a:prstGeom>
          <a:noFill/>
        </p:spPr>
        <p:txBody>
          <a:bodyPr wrap="square" rtlCol="0">
            <a:spAutoFit/>
          </a:bodyPr>
          <a:lstStyle/>
          <a:p>
            <a:r>
              <a:rPr lang="en-US" dirty="0">
                <a:solidFill>
                  <a:schemeClr val="bg1"/>
                </a:solidFill>
              </a:rPr>
              <a:t>Design sustainable systems for patients</a:t>
            </a:r>
            <a:endParaRPr lang="en-ZA"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animBg="1"/>
      <p:bldP spid="12" grpId="0" animBg="1"/>
      <p:bldP spid="15" grpId="0" animBg="1"/>
      <p:bldP spid="16" grpId="0" animBg="1"/>
      <p:bldP spid="17" grpId="0" animBg="1"/>
      <p:bldP spid="20" grpId="0" animBg="1"/>
      <p:bldP spid="21" grpId="0" animBg="1"/>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25579" y="649248"/>
            <a:ext cx="6548438" cy="693777"/>
          </a:xfrm>
          <a:prstGeom prst="rect">
            <a:avLst/>
          </a:prstGeom>
          <a:noFill/>
          <a:ln/>
        </p:spPr>
        <p:txBody>
          <a:bodyPr wrap="none" lIns="0" tIns="0" rIns="0" bIns="0" rtlCol="0" anchor="t"/>
          <a:lstStyle/>
          <a:p>
            <a:pPr marL="0" indent="0" algn="l">
              <a:lnSpc>
                <a:spcPts val="5450"/>
              </a:lnSpc>
              <a:buNone/>
            </a:pPr>
            <a:r>
              <a:rPr lang="en-US" sz="4400" dirty="0">
                <a:solidFill>
                  <a:srgbClr val="FFFFFF"/>
                </a:solidFill>
                <a:latin typeface="Nunito Semi Bold" pitchFamily="34" charset="0"/>
                <a:ea typeface="Nunito Semi Bold" pitchFamily="34" charset="-122"/>
                <a:cs typeface="Nunito Semi Bold" pitchFamily="34" charset="-120"/>
              </a:rPr>
              <a:t>Moving Forward Together</a:t>
            </a:r>
            <a:endParaRPr lang="en-US" sz="4400" dirty="0"/>
          </a:p>
        </p:txBody>
      </p:sp>
      <p:sp>
        <p:nvSpPr>
          <p:cNvPr id="4" name="Text 1"/>
          <p:cNvSpPr/>
          <p:nvPr/>
        </p:nvSpPr>
        <p:spPr>
          <a:xfrm>
            <a:off x="825579" y="1696760"/>
            <a:ext cx="7492841" cy="754618"/>
          </a:xfrm>
          <a:prstGeom prst="rect">
            <a:avLst/>
          </a:prstGeom>
          <a:noFill/>
          <a:ln/>
        </p:spPr>
        <p:txBody>
          <a:bodyPr wrap="square" lIns="0" tIns="0" rIns="0" bIns="0" rtlCol="0" anchor="t"/>
          <a:lstStyle/>
          <a:p>
            <a:pPr marL="0" indent="0" algn="l">
              <a:lnSpc>
                <a:spcPts val="2950"/>
              </a:lnSpc>
              <a:buNone/>
            </a:pPr>
            <a:r>
              <a:rPr lang="en-US" sz="1850" dirty="0">
                <a:solidFill>
                  <a:srgbClr val="FFFFFF"/>
                </a:solidFill>
                <a:latin typeface="PT Sans" pitchFamily="34" charset="0"/>
                <a:ea typeface="PT Sans" pitchFamily="34" charset="-122"/>
                <a:cs typeface="PT Sans" pitchFamily="34" charset="-120"/>
              </a:rPr>
              <a:t>Patient participation isn't just ethical—it's essential for effective healthcare.</a:t>
            </a:r>
            <a:endParaRPr lang="en-US" sz="1850" dirty="0"/>
          </a:p>
        </p:txBody>
      </p:sp>
      <p:sp>
        <p:nvSpPr>
          <p:cNvPr id="5" name="Text 2"/>
          <p:cNvSpPr/>
          <p:nvPr/>
        </p:nvSpPr>
        <p:spPr>
          <a:xfrm>
            <a:off x="825579" y="2716649"/>
            <a:ext cx="7492841" cy="754618"/>
          </a:xfrm>
          <a:prstGeom prst="rect">
            <a:avLst/>
          </a:prstGeom>
          <a:noFill/>
          <a:ln/>
        </p:spPr>
        <p:txBody>
          <a:bodyPr wrap="square" lIns="0" tIns="0" rIns="0" bIns="0" rtlCol="0" anchor="t"/>
          <a:lstStyle/>
          <a:p>
            <a:pPr marL="0" indent="0" algn="l">
              <a:lnSpc>
                <a:spcPts val="2950"/>
              </a:lnSpc>
              <a:buNone/>
            </a:pPr>
            <a:r>
              <a:rPr lang="en-US" sz="1850" dirty="0">
                <a:solidFill>
                  <a:srgbClr val="FFFFFF"/>
                </a:solidFill>
                <a:latin typeface="PT Sans" pitchFamily="34" charset="0"/>
                <a:ea typeface="PT Sans" pitchFamily="34" charset="-122"/>
                <a:cs typeface="PT Sans" pitchFamily="34" charset="-120"/>
              </a:rPr>
              <a:t>The "Nothing About Us, Without Us" philosophy creates more responsive, compassionate care systems.</a:t>
            </a:r>
            <a:endParaRPr lang="en-US" sz="1850" dirty="0"/>
          </a:p>
        </p:txBody>
      </p:sp>
      <p:sp>
        <p:nvSpPr>
          <p:cNvPr id="6" name="Shape 3"/>
          <p:cNvSpPr/>
          <p:nvPr/>
        </p:nvSpPr>
        <p:spPr>
          <a:xfrm>
            <a:off x="825579" y="3987262"/>
            <a:ext cx="530662" cy="530662"/>
          </a:xfrm>
          <a:prstGeom prst="roundRect">
            <a:avLst>
              <a:gd name="adj" fmla="val 66677"/>
            </a:avLst>
          </a:prstGeom>
          <a:solidFill>
            <a:srgbClr val="00002E"/>
          </a:solidFill>
          <a:ln w="22860">
            <a:solidFill>
              <a:srgbClr val="F2B42D"/>
            </a:solidFill>
            <a:prstDash val="solid"/>
          </a:ln>
        </p:spPr>
        <p:txBody>
          <a:bodyPr/>
          <a:lstStyle/>
          <a:p>
            <a:endParaRPr lang="en-ZA"/>
          </a:p>
        </p:txBody>
      </p:sp>
      <p:pic>
        <p:nvPicPr>
          <p:cNvPr id="7" name="Image 1" descr="preencoded.png"/>
          <p:cNvPicPr>
            <a:picLocks noChangeAspect="1"/>
          </p:cNvPicPr>
          <p:nvPr/>
        </p:nvPicPr>
        <p:blipFill>
          <a:blip r:embed="rId4"/>
          <a:stretch>
            <a:fillRect/>
          </a:stretch>
        </p:blipFill>
        <p:spPr>
          <a:xfrm>
            <a:off x="924401" y="4044412"/>
            <a:ext cx="332899" cy="416243"/>
          </a:xfrm>
          <a:prstGeom prst="rect">
            <a:avLst/>
          </a:prstGeom>
        </p:spPr>
      </p:pic>
      <p:sp>
        <p:nvSpPr>
          <p:cNvPr id="8" name="Text 4"/>
          <p:cNvSpPr/>
          <p:nvPr/>
        </p:nvSpPr>
        <p:spPr>
          <a:xfrm>
            <a:off x="1592104" y="4068344"/>
            <a:ext cx="2832497" cy="693658"/>
          </a:xfrm>
          <a:prstGeom prst="rect">
            <a:avLst/>
          </a:prstGeom>
          <a:noFill/>
          <a:ln/>
        </p:spPr>
        <p:txBody>
          <a:bodyPr wrap="square" lIns="0" tIns="0" rIns="0" bIns="0" rtlCol="0" anchor="t"/>
          <a:lstStyle/>
          <a:p>
            <a:pPr marL="0" indent="0" algn="l">
              <a:lnSpc>
                <a:spcPts val="2700"/>
              </a:lnSpc>
              <a:buNone/>
            </a:pPr>
            <a:r>
              <a:rPr lang="en-US" sz="2700" dirty="0">
                <a:solidFill>
                  <a:srgbClr val="FFFFFF"/>
                </a:solidFill>
                <a:latin typeface="Nunito Semi Bold" pitchFamily="34" charset="0"/>
                <a:ea typeface="Nunito Semi Bold" pitchFamily="34" charset="-122"/>
                <a:cs typeface="Nunito Semi Bold" pitchFamily="34" charset="-120"/>
              </a:rPr>
              <a:t>Build True Partnerships</a:t>
            </a:r>
            <a:endParaRPr lang="en-US" sz="2700" dirty="0"/>
          </a:p>
        </p:txBody>
      </p:sp>
      <p:sp>
        <p:nvSpPr>
          <p:cNvPr id="9" name="Text 5"/>
          <p:cNvSpPr/>
          <p:nvPr/>
        </p:nvSpPr>
        <p:spPr>
          <a:xfrm>
            <a:off x="1592104" y="4903448"/>
            <a:ext cx="2832497" cy="1509236"/>
          </a:xfrm>
          <a:prstGeom prst="rect">
            <a:avLst/>
          </a:prstGeom>
          <a:noFill/>
          <a:ln/>
        </p:spPr>
        <p:txBody>
          <a:bodyPr wrap="square" lIns="0" tIns="0" rIns="0" bIns="0" rtlCol="0" anchor="t"/>
          <a:lstStyle/>
          <a:p>
            <a:pPr marL="0" indent="0" algn="l">
              <a:lnSpc>
                <a:spcPts val="2950"/>
              </a:lnSpc>
              <a:buNone/>
            </a:pPr>
            <a:r>
              <a:rPr lang="en-US" sz="1850" dirty="0">
                <a:solidFill>
                  <a:srgbClr val="FFFFFF"/>
                </a:solidFill>
                <a:latin typeface="PT Sans" pitchFamily="34" charset="0"/>
                <a:ea typeface="PT Sans" pitchFamily="34" charset="-122"/>
                <a:cs typeface="PT Sans" pitchFamily="34" charset="-120"/>
              </a:rPr>
              <a:t>Create sustainable frameworks that embed patient voices at every level.</a:t>
            </a:r>
            <a:endParaRPr lang="en-US" sz="1850" dirty="0"/>
          </a:p>
        </p:txBody>
      </p:sp>
      <p:sp>
        <p:nvSpPr>
          <p:cNvPr id="10" name="Shape 6"/>
          <p:cNvSpPr/>
          <p:nvPr/>
        </p:nvSpPr>
        <p:spPr>
          <a:xfrm>
            <a:off x="4719399" y="3957764"/>
            <a:ext cx="530662" cy="530662"/>
          </a:xfrm>
          <a:prstGeom prst="roundRect">
            <a:avLst>
              <a:gd name="adj" fmla="val 66677"/>
            </a:avLst>
          </a:prstGeom>
          <a:solidFill>
            <a:srgbClr val="00002E"/>
          </a:solidFill>
          <a:ln w="22860">
            <a:solidFill>
              <a:srgbClr val="D7425E"/>
            </a:solidFill>
            <a:prstDash val="solid"/>
          </a:ln>
        </p:spPr>
        <p:txBody>
          <a:bodyPr/>
          <a:lstStyle/>
          <a:p>
            <a:endParaRPr lang="en-ZA"/>
          </a:p>
        </p:txBody>
      </p:sp>
      <p:pic>
        <p:nvPicPr>
          <p:cNvPr id="11" name="Image 2" descr="preencoded.png"/>
          <p:cNvPicPr>
            <a:picLocks noChangeAspect="1"/>
          </p:cNvPicPr>
          <p:nvPr/>
        </p:nvPicPr>
        <p:blipFill>
          <a:blip r:embed="rId5"/>
          <a:stretch>
            <a:fillRect/>
          </a:stretch>
        </p:blipFill>
        <p:spPr>
          <a:xfrm>
            <a:off x="4818221" y="4044412"/>
            <a:ext cx="332899" cy="416243"/>
          </a:xfrm>
          <a:prstGeom prst="rect">
            <a:avLst/>
          </a:prstGeom>
        </p:spPr>
      </p:pic>
      <p:sp>
        <p:nvSpPr>
          <p:cNvPr id="12" name="Text 7"/>
          <p:cNvSpPr/>
          <p:nvPr/>
        </p:nvSpPr>
        <p:spPr>
          <a:xfrm>
            <a:off x="5485924" y="4068344"/>
            <a:ext cx="2832497" cy="693658"/>
          </a:xfrm>
          <a:prstGeom prst="rect">
            <a:avLst/>
          </a:prstGeom>
          <a:noFill/>
          <a:ln/>
        </p:spPr>
        <p:txBody>
          <a:bodyPr wrap="square" lIns="0" tIns="0" rIns="0" bIns="0" rtlCol="0" anchor="t"/>
          <a:lstStyle/>
          <a:p>
            <a:pPr marL="0" indent="0" algn="l">
              <a:lnSpc>
                <a:spcPts val="2700"/>
              </a:lnSpc>
              <a:buNone/>
            </a:pPr>
            <a:r>
              <a:rPr lang="en-US" sz="2700" dirty="0">
                <a:solidFill>
                  <a:srgbClr val="FFFFFF"/>
                </a:solidFill>
                <a:latin typeface="Nunito Semi Bold" pitchFamily="34" charset="0"/>
                <a:ea typeface="Nunito Semi Bold" pitchFamily="34" charset="-122"/>
                <a:cs typeface="Nunito Semi Bold" pitchFamily="34" charset="-120"/>
              </a:rPr>
              <a:t>Amplify Diverse Voices</a:t>
            </a:r>
            <a:endParaRPr lang="en-US" sz="2700" dirty="0"/>
          </a:p>
        </p:txBody>
      </p:sp>
      <p:sp>
        <p:nvSpPr>
          <p:cNvPr id="13" name="Text 8"/>
          <p:cNvSpPr/>
          <p:nvPr/>
        </p:nvSpPr>
        <p:spPr>
          <a:xfrm>
            <a:off x="5485924" y="4903448"/>
            <a:ext cx="2832497" cy="754618"/>
          </a:xfrm>
          <a:prstGeom prst="rect">
            <a:avLst/>
          </a:prstGeom>
          <a:noFill/>
          <a:ln/>
        </p:spPr>
        <p:txBody>
          <a:bodyPr wrap="square" lIns="0" tIns="0" rIns="0" bIns="0" rtlCol="0" anchor="t"/>
          <a:lstStyle/>
          <a:p>
            <a:pPr marL="0" indent="0" algn="l">
              <a:lnSpc>
                <a:spcPts val="2950"/>
              </a:lnSpc>
              <a:buNone/>
            </a:pPr>
            <a:r>
              <a:rPr lang="en-US" sz="1850" dirty="0">
                <a:solidFill>
                  <a:srgbClr val="FFFFFF"/>
                </a:solidFill>
                <a:latin typeface="PT Sans" pitchFamily="34" charset="0"/>
                <a:ea typeface="PT Sans" pitchFamily="34" charset="-122"/>
                <a:cs typeface="PT Sans" pitchFamily="34" charset="-120"/>
              </a:rPr>
              <a:t>Ensure representation from all affected communities.</a:t>
            </a:r>
            <a:endParaRPr lang="en-US" sz="1850" dirty="0"/>
          </a:p>
        </p:txBody>
      </p:sp>
      <p:sp>
        <p:nvSpPr>
          <p:cNvPr id="14" name="Shape 9"/>
          <p:cNvSpPr/>
          <p:nvPr/>
        </p:nvSpPr>
        <p:spPr>
          <a:xfrm>
            <a:off x="825579" y="6441958"/>
            <a:ext cx="530662" cy="530662"/>
          </a:xfrm>
          <a:prstGeom prst="roundRect">
            <a:avLst>
              <a:gd name="adj" fmla="val 66677"/>
            </a:avLst>
          </a:prstGeom>
          <a:solidFill>
            <a:srgbClr val="00002E"/>
          </a:solidFill>
          <a:ln w="22860">
            <a:solidFill>
              <a:srgbClr val="DD785E"/>
            </a:solidFill>
            <a:prstDash val="solid"/>
          </a:ln>
        </p:spPr>
        <p:txBody>
          <a:bodyPr/>
          <a:lstStyle/>
          <a:p>
            <a:endParaRPr lang="en-ZA"/>
          </a:p>
        </p:txBody>
      </p:sp>
      <p:pic>
        <p:nvPicPr>
          <p:cNvPr id="15" name="Image 3" descr="preencoded.png"/>
          <p:cNvPicPr>
            <a:picLocks noChangeAspect="1"/>
          </p:cNvPicPr>
          <p:nvPr/>
        </p:nvPicPr>
        <p:blipFill>
          <a:blip r:embed="rId6"/>
          <a:stretch>
            <a:fillRect/>
          </a:stretch>
        </p:blipFill>
        <p:spPr>
          <a:xfrm>
            <a:off x="924401" y="6499108"/>
            <a:ext cx="332899" cy="416243"/>
          </a:xfrm>
          <a:prstGeom prst="rect">
            <a:avLst/>
          </a:prstGeom>
        </p:spPr>
      </p:pic>
      <p:sp>
        <p:nvSpPr>
          <p:cNvPr id="16" name="Text 10"/>
          <p:cNvSpPr/>
          <p:nvPr/>
        </p:nvSpPr>
        <p:spPr>
          <a:xfrm>
            <a:off x="1592104" y="6523040"/>
            <a:ext cx="2835473" cy="346829"/>
          </a:xfrm>
          <a:prstGeom prst="rect">
            <a:avLst/>
          </a:prstGeom>
          <a:noFill/>
          <a:ln/>
        </p:spPr>
        <p:txBody>
          <a:bodyPr wrap="none" lIns="0" tIns="0" rIns="0" bIns="0" rtlCol="0" anchor="t"/>
          <a:lstStyle/>
          <a:p>
            <a:pPr marL="0" indent="0" algn="l">
              <a:lnSpc>
                <a:spcPts val="2700"/>
              </a:lnSpc>
              <a:buNone/>
            </a:pPr>
            <a:r>
              <a:rPr lang="en-US" sz="2700" dirty="0">
                <a:solidFill>
                  <a:srgbClr val="FFFFFF"/>
                </a:solidFill>
                <a:latin typeface="Nunito Semi Bold" pitchFamily="34" charset="0"/>
                <a:ea typeface="Nunito Semi Bold" pitchFamily="34" charset="-122"/>
                <a:cs typeface="Nunito Semi Bold" pitchFamily="34" charset="-120"/>
              </a:rPr>
              <a:t>Commit to the Journey</a:t>
            </a:r>
            <a:endParaRPr lang="en-US" sz="2700" dirty="0"/>
          </a:p>
        </p:txBody>
      </p:sp>
      <p:sp>
        <p:nvSpPr>
          <p:cNvPr id="17" name="Text 11"/>
          <p:cNvSpPr/>
          <p:nvPr/>
        </p:nvSpPr>
        <p:spPr>
          <a:xfrm>
            <a:off x="1592104" y="7011315"/>
            <a:ext cx="6726317" cy="377309"/>
          </a:xfrm>
          <a:prstGeom prst="rect">
            <a:avLst/>
          </a:prstGeom>
          <a:noFill/>
          <a:ln/>
        </p:spPr>
        <p:txBody>
          <a:bodyPr wrap="none" lIns="0" tIns="0" rIns="0" bIns="0" rtlCol="0" anchor="t"/>
          <a:lstStyle/>
          <a:p>
            <a:pPr marL="0" indent="0" algn="l">
              <a:lnSpc>
                <a:spcPts val="2950"/>
              </a:lnSpc>
              <a:buNone/>
            </a:pPr>
            <a:r>
              <a:rPr lang="en-US" sz="1850" dirty="0">
                <a:solidFill>
                  <a:srgbClr val="FFFFFF"/>
                </a:solidFill>
                <a:latin typeface="PT Sans" pitchFamily="34" charset="0"/>
                <a:ea typeface="PT Sans" pitchFamily="34" charset="-122"/>
                <a:cs typeface="PT Sans" pitchFamily="34" charset="-120"/>
              </a:rPr>
              <a:t>Patient involvement is continuous, not a one-time consultation.</a:t>
            </a:r>
            <a:endParaRPr lang="en-US" sz="18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707924"/>
            <a:ext cx="7468553" cy="1386348"/>
          </a:xfrm>
          <a:prstGeom prst="rect">
            <a:avLst/>
          </a:prstGeom>
          <a:noFill/>
          <a:ln/>
        </p:spPr>
        <p:txBody>
          <a:bodyPr wrap="none" lIns="0" tIns="0" rIns="0" bIns="0" rtlCol="0" anchor="t"/>
          <a:lstStyle/>
          <a:p>
            <a:pPr marL="0" indent="0" algn="l">
              <a:lnSpc>
                <a:spcPts val="7650"/>
              </a:lnSpc>
              <a:buNone/>
            </a:pPr>
            <a:r>
              <a:rPr lang="en-US" sz="4400" dirty="0">
                <a:solidFill>
                  <a:srgbClr val="FFFFFF"/>
                </a:solidFill>
                <a:latin typeface="Nunito Semi Bold" panose="020B0604020202020204" charset="0"/>
                <a:ea typeface="Nunito Semi Bold" pitchFamily="34" charset="-122"/>
                <a:cs typeface="Nunito Semi Bold" pitchFamily="34" charset="-120"/>
              </a:rPr>
              <a:t>Thank You</a:t>
            </a:r>
            <a:endParaRPr lang="en-US" sz="4400" dirty="0">
              <a:latin typeface="Nunito Semi Bold" panose="020B0604020202020204" charset="0"/>
            </a:endParaRPr>
          </a:p>
        </p:txBody>
      </p:sp>
      <p:sp>
        <p:nvSpPr>
          <p:cNvPr id="4" name="Text 1"/>
          <p:cNvSpPr/>
          <p:nvPr/>
        </p:nvSpPr>
        <p:spPr>
          <a:xfrm>
            <a:off x="837724" y="2448232"/>
            <a:ext cx="7468553" cy="1076633"/>
          </a:xfrm>
          <a:prstGeom prst="rect">
            <a:avLst/>
          </a:prstGeom>
          <a:noFill/>
          <a:ln/>
        </p:spPr>
        <p:txBody>
          <a:bodyPr wrap="square" lIns="0" tIns="0" rIns="0" bIns="0" rtlCol="0" anchor="t"/>
          <a:lstStyle/>
          <a:p>
            <a:pPr marL="0" indent="0" algn="l">
              <a:lnSpc>
                <a:spcPts val="3000"/>
              </a:lnSpc>
              <a:buNone/>
            </a:pPr>
            <a:r>
              <a:rPr lang="en-US" sz="1850" dirty="0">
                <a:solidFill>
                  <a:srgbClr val="FFFFFF"/>
                </a:solidFill>
                <a:latin typeface="PT Sans" pitchFamily="34" charset="0"/>
                <a:ea typeface="PT Sans" pitchFamily="34" charset="-122"/>
                <a:cs typeface="PT Sans" pitchFamily="34" charset="-120"/>
              </a:rPr>
              <a:t>Your commitment to patient-centered care helps build a healthcare system where "Nothing About Us, Without Us" becomes reality.</a:t>
            </a:r>
            <a:endParaRPr lang="en-US" sz="1850" dirty="0"/>
          </a:p>
        </p:txBody>
      </p:sp>
      <p:sp>
        <p:nvSpPr>
          <p:cNvPr id="5" name="Text 2"/>
          <p:cNvSpPr/>
          <p:nvPr/>
        </p:nvSpPr>
        <p:spPr>
          <a:xfrm>
            <a:off x="837724" y="3864828"/>
            <a:ext cx="7468553" cy="1037850"/>
          </a:xfrm>
          <a:prstGeom prst="rect">
            <a:avLst/>
          </a:prstGeom>
          <a:noFill/>
          <a:ln/>
        </p:spPr>
        <p:txBody>
          <a:bodyPr wrap="square" lIns="0" tIns="0" rIns="0" bIns="0" rtlCol="0" anchor="t"/>
          <a:lstStyle/>
          <a:p>
            <a:pPr marL="0" indent="0" algn="l">
              <a:lnSpc>
                <a:spcPts val="3000"/>
              </a:lnSpc>
              <a:buNone/>
            </a:pPr>
            <a:r>
              <a:rPr lang="en-US" sz="1850" dirty="0">
                <a:solidFill>
                  <a:srgbClr val="FFFFFF"/>
                </a:solidFill>
                <a:latin typeface="PT Sans" pitchFamily="34" charset="0"/>
                <a:ea typeface="PT Sans" pitchFamily="34" charset="-122"/>
                <a:cs typeface="PT Sans" pitchFamily="34" charset="-120"/>
              </a:rPr>
              <a:t>Together, we're creating a world where every voice is valued and represented.</a:t>
            </a:r>
            <a:endParaRPr lang="en-US" sz="1850" dirty="0"/>
          </a:p>
        </p:txBody>
      </p:sp>
      <p:sp>
        <p:nvSpPr>
          <p:cNvPr id="6" name="TextBox 5">
            <a:extLst>
              <a:ext uri="{FF2B5EF4-FFF2-40B4-BE49-F238E27FC236}">
                <a16:creationId xmlns:a16="http://schemas.microsoft.com/office/drawing/2014/main" id="{2A77CBC8-4594-B45D-EEF7-8CC8A13DC4D2}"/>
              </a:ext>
            </a:extLst>
          </p:cNvPr>
          <p:cNvSpPr txBox="1"/>
          <p:nvPr/>
        </p:nvSpPr>
        <p:spPr>
          <a:xfrm>
            <a:off x="132735" y="6333271"/>
            <a:ext cx="9011265" cy="1815882"/>
          </a:xfrm>
          <a:prstGeom prst="rect">
            <a:avLst/>
          </a:prstGeom>
          <a:noFill/>
        </p:spPr>
        <p:txBody>
          <a:bodyPr wrap="square" rtlCol="0">
            <a:spAutoFit/>
          </a:bodyPr>
          <a:lstStyle/>
          <a:p>
            <a:pPr algn="ctr"/>
            <a:r>
              <a:rPr lang="en-US" sz="2700" dirty="0">
                <a:solidFill>
                  <a:schemeClr val="bg1"/>
                </a:solidFill>
                <a:latin typeface="Nunito Semi Bold" panose="020B0604020202020204" charset="0"/>
              </a:rPr>
              <a:t>If you want to go fast, go alone. If you want to go far, go together.                 </a:t>
            </a:r>
          </a:p>
          <a:p>
            <a:pPr algn="ctr"/>
            <a:endParaRPr lang="en-US" sz="2700" dirty="0">
              <a:solidFill>
                <a:schemeClr val="bg1"/>
              </a:solidFill>
              <a:latin typeface="Nunito Semi Bold" panose="020B0604020202020204" charset="0"/>
            </a:endParaRPr>
          </a:p>
          <a:p>
            <a:pPr algn="ctr"/>
            <a:r>
              <a:rPr lang="en-US" sz="2700" dirty="0">
                <a:solidFill>
                  <a:schemeClr val="bg1"/>
                </a:solidFill>
                <a:latin typeface="Nunito Semi Bold" panose="020B0604020202020204" charset="0"/>
              </a:rPr>
              <a:t>AFRICAN PROVERB</a:t>
            </a:r>
            <a:endParaRPr lang="en-ZA" sz="2700" dirty="0">
              <a:solidFill>
                <a:schemeClr val="bg1"/>
              </a:solidFill>
              <a:latin typeface="Nunito Semi Bold" panose="020B060402020202020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734032"/>
          </a:xfrm>
          <a:prstGeom prst="rect">
            <a:avLst/>
          </a:prstGeom>
        </p:spPr>
      </p:pic>
      <p:sp>
        <p:nvSpPr>
          <p:cNvPr id="3" name="Text 0"/>
          <p:cNvSpPr/>
          <p:nvPr/>
        </p:nvSpPr>
        <p:spPr>
          <a:xfrm>
            <a:off x="367784" y="3434834"/>
            <a:ext cx="6621512" cy="643176"/>
          </a:xfrm>
          <a:prstGeom prst="rect">
            <a:avLst/>
          </a:prstGeom>
          <a:noFill/>
          <a:ln/>
        </p:spPr>
        <p:txBody>
          <a:bodyPr wrap="none" lIns="0" tIns="0" rIns="0" bIns="0" rtlCol="0" anchor="t"/>
          <a:lstStyle/>
          <a:p>
            <a:pPr marL="0" indent="0" algn="l">
              <a:lnSpc>
                <a:spcPts val="5050"/>
              </a:lnSpc>
              <a:buNone/>
            </a:pPr>
            <a:r>
              <a:rPr lang="en-US" sz="4050" dirty="0">
                <a:solidFill>
                  <a:srgbClr val="FFFFFF"/>
                </a:solidFill>
                <a:latin typeface="Nunito Semi Bold" pitchFamily="34" charset="0"/>
                <a:ea typeface="Nunito Semi Bold" pitchFamily="34" charset="-122"/>
                <a:cs typeface="Nunito Semi Bold" pitchFamily="34" charset="-120"/>
              </a:rPr>
              <a:t>Historical </a:t>
            </a:r>
            <a:r>
              <a:rPr lang="en-US" sz="4400" dirty="0">
                <a:solidFill>
                  <a:srgbClr val="FFFFFF"/>
                </a:solidFill>
                <a:latin typeface="Nunito Semi Bold" pitchFamily="34" charset="0"/>
                <a:ea typeface="Nunito Semi Bold" pitchFamily="34" charset="-122"/>
                <a:cs typeface="Nunito Semi Bold" pitchFamily="34" charset="-120"/>
              </a:rPr>
              <a:t>Context</a:t>
            </a:r>
            <a:r>
              <a:rPr lang="en-US" sz="4050" dirty="0">
                <a:solidFill>
                  <a:srgbClr val="FFFFFF"/>
                </a:solidFill>
                <a:latin typeface="Nunito Semi Bold" pitchFamily="34" charset="0"/>
                <a:ea typeface="Nunito Semi Bold" pitchFamily="34" charset="-122"/>
                <a:cs typeface="Nunito Semi Bold" pitchFamily="34" charset="-120"/>
              </a:rPr>
              <a:t> &amp; Origin</a:t>
            </a:r>
            <a:endParaRPr lang="en-US" sz="4050" dirty="0"/>
          </a:p>
        </p:txBody>
      </p:sp>
      <p:sp>
        <p:nvSpPr>
          <p:cNvPr id="4" name="Shape 1"/>
          <p:cNvSpPr/>
          <p:nvPr/>
        </p:nvSpPr>
        <p:spPr>
          <a:xfrm>
            <a:off x="765453" y="4726662"/>
            <a:ext cx="13099494" cy="30480"/>
          </a:xfrm>
          <a:prstGeom prst="roundRect">
            <a:avLst>
              <a:gd name="adj" fmla="val 1076397"/>
            </a:avLst>
          </a:prstGeom>
          <a:solidFill>
            <a:srgbClr val="FFFFFF">
              <a:alpha val="24000"/>
            </a:srgbClr>
          </a:solidFill>
          <a:ln/>
        </p:spPr>
        <p:txBody>
          <a:bodyPr/>
          <a:lstStyle/>
          <a:p>
            <a:endParaRPr lang="en-ZA"/>
          </a:p>
        </p:txBody>
      </p:sp>
      <p:grpSp>
        <p:nvGrpSpPr>
          <p:cNvPr id="26" name="Group 25">
            <a:extLst>
              <a:ext uri="{FF2B5EF4-FFF2-40B4-BE49-F238E27FC236}">
                <a16:creationId xmlns:a16="http://schemas.microsoft.com/office/drawing/2014/main" id="{CAA6214F-D7B7-CBF8-2474-67C6F8723DA8}"/>
              </a:ext>
            </a:extLst>
          </p:cNvPr>
          <p:cNvGrpSpPr/>
          <p:nvPr/>
        </p:nvGrpSpPr>
        <p:grpSpPr>
          <a:xfrm>
            <a:off x="984171" y="4480620"/>
            <a:ext cx="2632353" cy="2623482"/>
            <a:chOff x="984171" y="4480620"/>
            <a:chExt cx="2632353" cy="2623482"/>
          </a:xfrm>
        </p:grpSpPr>
        <p:sp>
          <p:nvSpPr>
            <p:cNvPr id="5" name="Shape 2"/>
            <p:cNvSpPr/>
            <p:nvPr/>
          </p:nvSpPr>
          <p:spPr>
            <a:xfrm>
              <a:off x="2284928" y="4726603"/>
              <a:ext cx="30480" cy="656153"/>
            </a:xfrm>
            <a:prstGeom prst="roundRect">
              <a:avLst>
                <a:gd name="adj" fmla="val 1076397"/>
              </a:avLst>
            </a:prstGeom>
            <a:solidFill>
              <a:srgbClr val="F2B42D"/>
            </a:solidFill>
            <a:ln/>
          </p:spPr>
          <p:txBody>
            <a:bodyPr/>
            <a:lstStyle/>
            <a:p>
              <a:endParaRPr lang="en-ZA"/>
            </a:p>
          </p:txBody>
        </p:sp>
        <p:sp>
          <p:nvSpPr>
            <p:cNvPr id="6" name="Shape 3"/>
            <p:cNvSpPr/>
            <p:nvPr/>
          </p:nvSpPr>
          <p:spPr>
            <a:xfrm>
              <a:off x="2054185" y="4480620"/>
              <a:ext cx="492085" cy="492085"/>
            </a:xfrm>
            <a:prstGeom prst="roundRect">
              <a:avLst>
                <a:gd name="adj" fmla="val 66673"/>
              </a:avLst>
            </a:prstGeom>
            <a:solidFill>
              <a:srgbClr val="00002E"/>
            </a:solidFill>
            <a:ln w="22860">
              <a:solidFill>
                <a:srgbClr val="F2B42D"/>
              </a:solidFill>
              <a:prstDash val="solid"/>
            </a:ln>
          </p:spPr>
          <p:txBody>
            <a:bodyPr/>
            <a:lstStyle/>
            <a:p>
              <a:endParaRPr lang="en-ZA"/>
            </a:p>
          </p:txBody>
        </p:sp>
        <p:sp>
          <p:nvSpPr>
            <p:cNvPr id="7" name="Text 4"/>
            <p:cNvSpPr/>
            <p:nvPr/>
          </p:nvSpPr>
          <p:spPr>
            <a:xfrm>
              <a:off x="2145804" y="4533662"/>
              <a:ext cx="308729" cy="385882"/>
            </a:xfrm>
            <a:prstGeom prst="rect">
              <a:avLst/>
            </a:prstGeom>
            <a:noFill/>
            <a:ln/>
          </p:spPr>
          <p:txBody>
            <a:bodyPr wrap="none" lIns="0" tIns="0" rIns="0" bIns="0" rtlCol="0" anchor="t"/>
            <a:lstStyle/>
            <a:p>
              <a:pPr marL="0" indent="0" algn="ctr">
                <a:lnSpc>
                  <a:spcPts val="2400"/>
                </a:lnSpc>
                <a:buNone/>
              </a:pPr>
              <a:r>
                <a:rPr lang="en-US" sz="2400" dirty="0">
                  <a:solidFill>
                    <a:srgbClr val="FFFFFF"/>
                  </a:solidFill>
                  <a:latin typeface="Nunito Semi Bold" pitchFamily="34" charset="0"/>
                  <a:ea typeface="Nunito Semi Bold" pitchFamily="34" charset="-122"/>
                  <a:cs typeface="Nunito Semi Bold" pitchFamily="34" charset="-120"/>
                </a:rPr>
                <a:t>1</a:t>
              </a:r>
              <a:endParaRPr lang="en-US" sz="2400" dirty="0"/>
            </a:p>
          </p:txBody>
        </p:sp>
        <p:sp>
          <p:nvSpPr>
            <p:cNvPr id="8" name="Text 5"/>
            <p:cNvSpPr/>
            <p:nvPr/>
          </p:nvSpPr>
          <p:spPr>
            <a:xfrm>
              <a:off x="1013698" y="5601533"/>
              <a:ext cx="2573179" cy="321588"/>
            </a:xfrm>
            <a:prstGeom prst="rect">
              <a:avLst/>
            </a:prstGeom>
            <a:noFill/>
            <a:ln/>
          </p:spPr>
          <p:txBody>
            <a:bodyPr wrap="none" lIns="0" tIns="0" rIns="0" bIns="0" rtlCol="0" anchor="t"/>
            <a:lstStyle/>
            <a:p>
              <a:pPr marL="0" indent="0" algn="ctr">
                <a:lnSpc>
                  <a:spcPts val="2500"/>
                </a:lnSpc>
                <a:buNone/>
              </a:pPr>
              <a:r>
                <a:rPr lang="en-US" sz="2000" dirty="0">
                  <a:solidFill>
                    <a:srgbClr val="FFFFFF"/>
                  </a:solidFill>
                  <a:latin typeface="Nunito Semi Bold" pitchFamily="34" charset="0"/>
                  <a:ea typeface="Nunito Semi Bold" pitchFamily="34" charset="-122"/>
                  <a:cs typeface="Nunito Semi Bold" pitchFamily="34" charset="-120"/>
                </a:rPr>
                <a:t>1990s</a:t>
              </a:r>
              <a:endParaRPr lang="en-US" sz="2000" dirty="0"/>
            </a:p>
          </p:txBody>
        </p:sp>
        <p:sp>
          <p:nvSpPr>
            <p:cNvPr id="9" name="Text 6"/>
            <p:cNvSpPr/>
            <p:nvPr/>
          </p:nvSpPr>
          <p:spPr>
            <a:xfrm>
              <a:off x="984171" y="6054328"/>
              <a:ext cx="2632353" cy="1049774"/>
            </a:xfrm>
            <a:prstGeom prst="rect">
              <a:avLst/>
            </a:prstGeom>
            <a:noFill/>
            <a:ln/>
          </p:spPr>
          <p:txBody>
            <a:bodyPr wrap="square" lIns="0" tIns="0" rIns="0" bIns="0" rtlCol="0" anchor="t"/>
            <a:lstStyle/>
            <a:p>
              <a:pPr marL="0" indent="0" algn="ctr">
                <a:lnSpc>
                  <a:spcPts val="2750"/>
                </a:lnSpc>
                <a:buNone/>
              </a:pPr>
              <a:r>
                <a:rPr lang="en-US" sz="1700" dirty="0">
                  <a:solidFill>
                    <a:srgbClr val="FFFFFF"/>
                  </a:solidFill>
                  <a:latin typeface="PT Sans" pitchFamily="34" charset="0"/>
                  <a:ea typeface="PT Sans" pitchFamily="34" charset="-122"/>
                  <a:cs typeface="PT Sans" pitchFamily="34" charset="-120"/>
                </a:rPr>
                <a:t>Phrase originated within the global disability rights movement</a:t>
              </a:r>
              <a:endParaRPr lang="en-US" sz="1700" dirty="0"/>
            </a:p>
          </p:txBody>
        </p:sp>
      </p:grpSp>
      <p:grpSp>
        <p:nvGrpSpPr>
          <p:cNvPr id="27" name="Group 26">
            <a:extLst>
              <a:ext uri="{FF2B5EF4-FFF2-40B4-BE49-F238E27FC236}">
                <a16:creationId xmlns:a16="http://schemas.microsoft.com/office/drawing/2014/main" id="{D7CD530C-3FAE-C513-DF65-490E685C2E80}"/>
              </a:ext>
            </a:extLst>
          </p:cNvPr>
          <p:cNvGrpSpPr/>
          <p:nvPr/>
        </p:nvGrpSpPr>
        <p:grpSpPr>
          <a:xfrm>
            <a:off x="4327327" y="4480620"/>
            <a:ext cx="2632472" cy="2973407"/>
            <a:chOff x="4327327" y="4480620"/>
            <a:chExt cx="2632472" cy="2973407"/>
          </a:xfrm>
        </p:grpSpPr>
        <p:sp>
          <p:nvSpPr>
            <p:cNvPr id="10" name="Shape 7"/>
            <p:cNvSpPr/>
            <p:nvPr/>
          </p:nvSpPr>
          <p:spPr>
            <a:xfrm>
              <a:off x="5628203" y="4726603"/>
              <a:ext cx="30480" cy="656153"/>
            </a:xfrm>
            <a:prstGeom prst="roundRect">
              <a:avLst>
                <a:gd name="adj" fmla="val 1076397"/>
              </a:avLst>
            </a:prstGeom>
            <a:solidFill>
              <a:srgbClr val="D7425E"/>
            </a:solidFill>
            <a:ln/>
          </p:spPr>
          <p:txBody>
            <a:bodyPr/>
            <a:lstStyle/>
            <a:p>
              <a:endParaRPr lang="en-ZA"/>
            </a:p>
          </p:txBody>
        </p:sp>
        <p:sp>
          <p:nvSpPr>
            <p:cNvPr id="11" name="Shape 8"/>
            <p:cNvSpPr/>
            <p:nvPr/>
          </p:nvSpPr>
          <p:spPr>
            <a:xfrm>
              <a:off x="5397460" y="4480620"/>
              <a:ext cx="492085" cy="492085"/>
            </a:xfrm>
            <a:prstGeom prst="roundRect">
              <a:avLst>
                <a:gd name="adj" fmla="val 66673"/>
              </a:avLst>
            </a:prstGeom>
            <a:solidFill>
              <a:srgbClr val="00002E"/>
            </a:solidFill>
            <a:ln w="22860">
              <a:solidFill>
                <a:srgbClr val="D7425E"/>
              </a:solidFill>
              <a:prstDash val="solid"/>
            </a:ln>
          </p:spPr>
          <p:txBody>
            <a:bodyPr/>
            <a:lstStyle/>
            <a:p>
              <a:endParaRPr lang="en-ZA"/>
            </a:p>
          </p:txBody>
        </p:sp>
        <p:sp>
          <p:nvSpPr>
            <p:cNvPr id="12" name="Text 9"/>
            <p:cNvSpPr/>
            <p:nvPr/>
          </p:nvSpPr>
          <p:spPr>
            <a:xfrm>
              <a:off x="5489079" y="4533662"/>
              <a:ext cx="308729" cy="385882"/>
            </a:xfrm>
            <a:prstGeom prst="rect">
              <a:avLst/>
            </a:prstGeom>
            <a:noFill/>
            <a:ln/>
          </p:spPr>
          <p:txBody>
            <a:bodyPr wrap="none" lIns="0" tIns="0" rIns="0" bIns="0" rtlCol="0" anchor="t"/>
            <a:lstStyle/>
            <a:p>
              <a:pPr marL="0" indent="0" algn="ctr">
                <a:lnSpc>
                  <a:spcPts val="2400"/>
                </a:lnSpc>
                <a:buNone/>
              </a:pPr>
              <a:r>
                <a:rPr lang="en-US" sz="2400" dirty="0">
                  <a:solidFill>
                    <a:srgbClr val="FFFFFF"/>
                  </a:solidFill>
                  <a:latin typeface="Nunito Semi Bold" pitchFamily="34" charset="0"/>
                  <a:ea typeface="Nunito Semi Bold" pitchFamily="34" charset="-122"/>
                  <a:cs typeface="Nunito Semi Bold" pitchFamily="34" charset="-120"/>
                </a:rPr>
                <a:t>2</a:t>
              </a:r>
              <a:endParaRPr lang="en-US" sz="2400" dirty="0"/>
            </a:p>
          </p:txBody>
        </p:sp>
        <p:sp>
          <p:nvSpPr>
            <p:cNvPr id="13" name="Text 10"/>
            <p:cNvSpPr/>
            <p:nvPr/>
          </p:nvSpPr>
          <p:spPr>
            <a:xfrm>
              <a:off x="4356973" y="5601533"/>
              <a:ext cx="2573179" cy="321588"/>
            </a:xfrm>
            <a:prstGeom prst="rect">
              <a:avLst/>
            </a:prstGeom>
            <a:noFill/>
            <a:ln/>
          </p:spPr>
          <p:txBody>
            <a:bodyPr wrap="none" lIns="0" tIns="0" rIns="0" bIns="0" rtlCol="0" anchor="t"/>
            <a:lstStyle/>
            <a:p>
              <a:pPr marL="0" indent="0" algn="ctr">
                <a:lnSpc>
                  <a:spcPts val="2500"/>
                </a:lnSpc>
                <a:buNone/>
              </a:pPr>
              <a:r>
                <a:rPr lang="en-US" sz="2000" dirty="0">
                  <a:solidFill>
                    <a:srgbClr val="FFFFFF"/>
                  </a:solidFill>
                  <a:latin typeface="Nunito Semi Bold" pitchFamily="34" charset="0"/>
                  <a:ea typeface="Nunito Semi Bold" pitchFamily="34" charset="-122"/>
                  <a:cs typeface="Nunito Semi Bold" pitchFamily="34" charset="-120"/>
                </a:rPr>
                <a:t>1994</a:t>
              </a:r>
              <a:endParaRPr lang="en-US" sz="2000" dirty="0"/>
            </a:p>
          </p:txBody>
        </p:sp>
        <p:sp>
          <p:nvSpPr>
            <p:cNvPr id="14" name="Text 11"/>
            <p:cNvSpPr/>
            <p:nvPr/>
          </p:nvSpPr>
          <p:spPr>
            <a:xfrm>
              <a:off x="4327327" y="6054328"/>
              <a:ext cx="2632472" cy="1399699"/>
            </a:xfrm>
            <a:prstGeom prst="rect">
              <a:avLst/>
            </a:prstGeom>
            <a:noFill/>
            <a:ln/>
          </p:spPr>
          <p:txBody>
            <a:bodyPr wrap="square" lIns="0" tIns="0" rIns="0" bIns="0" rtlCol="0" anchor="t"/>
            <a:lstStyle/>
            <a:p>
              <a:pPr marL="0" indent="0" algn="ctr">
                <a:lnSpc>
                  <a:spcPts val="2750"/>
                </a:lnSpc>
                <a:buNone/>
              </a:pPr>
              <a:r>
                <a:rPr lang="en-US" sz="1700" dirty="0">
                  <a:solidFill>
                    <a:srgbClr val="FFFFFF"/>
                  </a:solidFill>
                  <a:latin typeface="PT Sans" pitchFamily="34" charset="0"/>
                  <a:ea typeface="PT Sans" pitchFamily="34" charset="-122"/>
                  <a:cs typeface="PT Sans" pitchFamily="34" charset="-120"/>
                </a:rPr>
                <a:t>South African democratic transition aligns disability rights with human rights agenda</a:t>
              </a:r>
              <a:endParaRPr lang="en-US" sz="1700" dirty="0"/>
            </a:p>
          </p:txBody>
        </p:sp>
      </p:grpSp>
      <p:grpSp>
        <p:nvGrpSpPr>
          <p:cNvPr id="28" name="Group 27">
            <a:extLst>
              <a:ext uri="{FF2B5EF4-FFF2-40B4-BE49-F238E27FC236}">
                <a16:creationId xmlns:a16="http://schemas.microsoft.com/office/drawing/2014/main" id="{870F067F-0111-42F5-B229-AFC83938CA88}"/>
              </a:ext>
            </a:extLst>
          </p:cNvPr>
          <p:cNvGrpSpPr/>
          <p:nvPr/>
        </p:nvGrpSpPr>
        <p:grpSpPr>
          <a:xfrm>
            <a:off x="7670602" y="4480620"/>
            <a:ext cx="2632353" cy="2623482"/>
            <a:chOff x="7670602" y="4480620"/>
            <a:chExt cx="2632353" cy="2623482"/>
          </a:xfrm>
        </p:grpSpPr>
        <p:sp>
          <p:nvSpPr>
            <p:cNvPr id="15" name="Shape 12"/>
            <p:cNvSpPr/>
            <p:nvPr/>
          </p:nvSpPr>
          <p:spPr>
            <a:xfrm>
              <a:off x="8971359" y="4726603"/>
              <a:ext cx="30480" cy="656153"/>
            </a:xfrm>
            <a:prstGeom prst="roundRect">
              <a:avLst>
                <a:gd name="adj" fmla="val 1076397"/>
              </a:avLst>
            </a:prstGeom>
            <a:solidFill>
              <a:srgbClr val="DD785E"/>
            </a:solidFill>
            <a:ln/>
          </p:spPr>
          <p:txBody>
            <a:bodyPr/>
            <a:lstStyle/>
            <a:p>
              <a:endParaRPr lang="en-ZA"/>
            </a:p>
          </p:txBody>
        </p:sp>
        <p:sp>
          <p:nvSpPr>
            <p:cNvPr id="16" name="Shape 13"/>
            <p:cNvSpPr/>
            <p:nvPr/>
          </p:nvSpPr>
          <p:spPr>
            <a:xfrm>
              <a:off x="8740616" y="4480620"/>
              <a:ext cx="492085" cy="492085"/>
            </a:xfrm>
            <a:prstGeom prst="roundRect">
              <a:avLst>
                <a:gd name="adj" fmla="val 66673"/>
              </a:avLst>
            </a:prstGeom>
            <a:solidFill>
              <a:srgbClr val="00002E"/>
            </a:solidFill>
            <a:ln w="22860">
              <a:solidFill>
                <a:srgbClr val="DD785E"/>
              </a:solidFill>
              <a:prstDash val="solid"/>
            </a:ln>
          </p:spPr>
          <p:txBody>
            <a:bodyPr/>
            <a:lstStyle/>
            <a:p>
              <a:endParaRPr lang="en-ZA"/>
            </a:p>
          </p:txBody>
        </p:sp>
        <p:sp>
          <p:nvSpPr>
            <p:cNvPr id="17" name="Text 14"/>
            <p:cNvSpPr/>
            <p:nvPr/>
          </p:nvSpPr>
          <p:spPr>
            <a:xfrm>
              <a:off x="8832235" y="4533662"/>
              <a:ext cx="308729" cy="385882"/>
            </a:xfrm>
            <a:prstGeom prst="rect">
              <a:avLst/>
            </a:prstGeom>
            <a:noFill/>
            <a:ln/>
          </p:spPr>
          <p:txBody>
            <a:bodyPr wrap="none" lIns="0" tIns="0" rIns="0" bIns="0" rtlCol="0" anchor="t"/>
            <a:lstStyle/>
            <a:p>
              <a:pPr marL="0" indent="0" algn="ctr">
                <a:lnSpc>
                  <a:spcPts val="2400"/>
                </a:lnSpc>
                <a:buNone/>
              </a:pPr>
              <a:r>
                <a:rPr lang="en-US" sz="2400" dirty="0">
                  <a:solidFill>
                    <a:srgbClr val="FFFFFF"/>
                  </a:solidFill>
                  <a:latin typeface="Nunito Semi Bold" pitchFamily="34" charset="0"/>
                  <a:ea typeface="Nunito Semi Bold" pitchFamily="34" charset="-122"/>
                  <a:cs typeface="Nunito Semi Bold" pitchFamily="34" charset="-120"/>
                </a:rPr>
                <a:t>3</a:t>
              </a:r>
              <a:endParaRPr lang="en-US" sz="2400" dirty="0"/>
            </a:p>
          </p:txBody>
        </p:sp>
        <p:sp>
          <p:nvSpPr>
            <p:cNvPr id="18" name="Text 15"/>
            <p:cNvSpPr/>
            <p:nvPr/>
          </p:nvSpPr>
          <p:spPr>
            <a:xfrm>
              <a:off x="7700129" y="5601533"/>
              <a:ext cx="2573179" cy="321588"/>
            </a:xfrm>
            <a:prstGeom prst="rect">
              <a:avLst/>
            </a:prstGeom>
            <a:noFill/>
            <a:ln/>
          </p:spPr>
          <p:txBody>
            <a:bodyPr wrap="none" lIns="0" tIns="0" rIns="0" bIns="0" rtlCol="0" anchor="t"/>
            <a:lstStyle/>
            <a:p>
              <a:pPr marL="0" indent="0" algn="ctr">
                <a:lnSpc>
                  <a:spcPts val="2500"/>
                </a:lnSpc>
                <a:buNone/>
              </a:pPr>
              <a:r>
                <a:rPr lang="en-US" sz="2000" dirty="0">
                  <a:solidFill>
                    <a:srgbClr val="FFFFFF"/>
                  </a:solidFill>
                  <a:latin typeface="Nunito Semi Bold" pitchFamily="34" charset="0"/>
                  <a:ea typeface="Nunito Semi Bold" pitchFamily="34" charset="-122"/>
                  <a:cs typeface="Nunito Semi Bold" pitchFamily="34" charset="-120"/>
                </a:rPr>
                <a:t>1994</a:t>
              </a:r>
              <a:endParaRPr lang="en-US" sz="2000" dirty="0"/>
            </a:p>
          </p:txBody>
        </p:sp>
        <p:sp>
          <p:nvSpPr>
            <p:cNvPr id="19" name="Text 16"/>
            <p:cNvSpPr/>
            <p:nvPr/>
          </p:nvSpPr>
          <p:spPr>
            <a:xfrm>
              <a:off x="7670602" y="6054328"/>
              <a:ext cx="2632353" cy="1049774"/>
            </a:xfrm>
            <a:prstGeom prst="rect">
              <a:avLst/>
            </a:prstGeom>
            <a:noFill/>
            <a:ln/>
          </p:spPr>
          <p:txBody>
            <a:bodyPr wrap="square" lIns="0" tIns="0" rIns="0" bIns="0" rtlCol="0" anchor="t"/>
            <a:lstStyle/>
            <a:p>
              <a:pPr marL="0" indent="0" algn="ctr">
                <a:lnSpc>
                  <a:spcPts val="2750"/>
                </a:lnSpc>
                <a:buNone/>
              </a:pPr>
              <a:r>
                <a:rPr lang="en-US" sz="1700" dirty="0">
                  <a:solidFill>
                    <a:srgbClr val="FFFFFF"/>
                  </a:solidFill>
                  <a:latin typeface="PT Sans" pitchFamily="34" charset="0"/>
                  <a:ea typeface="PT Sans" pitchFamily="34" charset="-122"/>
                  <a:cs typeface="PT Sans" pitchFamily="34" charset="-120"/>
                </a:rPr>
                <a:t>SASCA established to advance spinal cord injury care</a:t>
              </a:r>
              <a:endParaRPr lang="en-US" sz="1700" dirty="0"/>
            </a:p>
          </p:txBody>
        </p:sp>
      </p:grpSp>
      <p:grpSp>
        <p:nvGrpSpPr>
          <p:cNvPr id="29" name="Group 28">
            <a:extLst>
              <a:ext uri="{FF2B5EF4-FFF2-40B4-BE49-F238E27FC236}">
                <a16:creationId xmlns:a16="http://schemas.microsoft.com/office/drawing/2014/main" id="{9AB6C2FA-3E72-2FE7-356C-0C0DD0D4FC52}"/>
              </a:ext>
            </a:extLst>
          </p:cNvPr>
          <p:cNvGrpSpPr/>
          <p:nvPr/>
        </p:nvGrpSpPr>
        <p:grpSpPr>
          <a:xfrm>
            <a:off x="11013758" y="4480620"/>
            <a:ext cx="2632472" cy="2973407"/>
            <a:chOff x="11013758" y="4480620"/>
            <a:chExt cx="2632472" cy="2973407"/>
          </a:xfrm>
        </p:grpSpPr>
        <p:sp>
          <p:nvSpPr>
            <p:cNvPr id="20" name="Shape 17"/>
            <p:cNvSpPr/>
            <p:nvPr/>
          </p:nvSpPr>
          <p:spPr>
            <a:xfrm>
              <a:off x="12314634" y="4726603"/>
              <a:ext cx="30480" cy="656153"/>
            </a:xfrm>
            <a:prstGeom prst="roundRect">
              <a:avLst>
                <a:gd name="adj" fmla="val 1076397"/>
              </a:avLst>
            </a:prstGeom>
            <a:solidFill>
              <a:srgbClr val="48A8E2"/>
            </a:solidFill>
            <a:ln/>
          </p:spPr>
          <p:txBody>
            <a:bodyPr/>
            <a:lstStyle/>
            <a:p>
              <a:endParaRPr lang="en-ZA"/>
            </a:p>
          </p:txBody>
        </p:sp>
        <p:sp>
          <p:nvSpPr>
            <p:cNvPr id="21" name="Shape 18"/>
            <p:cNvSpPr/>
            <p:nvPr/>
          </p:nvSpPr>
          <p:spPr>
            <a:xfrm>
              <a:off x="12083891" y="4480620"/>
              <a:ext cx="492085" cy="492085"/>
            </a:xfrm>
            <a:prstGeom prst="roundRect">
              <a:avLst>
                <a:gd name="adj" fmla="val 66673"/>
              </a:avLst>
            </a:prstGeom>
            <a:solidFill>
              <a:srgbClr val="00002E"/>
            </a:solidFill>
            <a:ln w="22860">
              <a:solidFill>
                <a:srgbClr val="48A8E2"/>
              </a:solidFill>
              <a:prstDash val="solid"/>
            </a:ln>
          </p:spPr>
          <p:txBody>
            <a:bodyPr/>
            <a:lstStyle/>
            <a:p>
              <a:endParaRPr lang="en-ZA"/>
            </a:p>
          </p:txBody>
        </p:sp>
        <p:sp>
          <p:nvSpPr>
            <p:cNvPr id="22" name="Text 19"/>
            <p:cNvSpPr/>
            <p:nvPr/>
          </p:nvSpPr>
          <p:spPr>
            <a:xfrm>
              <a:off x="12175510" y="4533662"/>
              <a:ext cx="308729" cy="385882"/>
            </a:xfrm>
            <a:prstGeom prst="rect">
              <a:avLst/>
            </a:prstGeom>
            <a:noFill/>
            <a:ln/>
          </p:spPr>
          <p:txBody>
            <a:bodyPr wrap="none" lIns="0" tIns="0" rIns="0" bIns="0" rtlCol="0" anchor="t"/>
            <a:lstStyle/>
            <a:p>
              <a:pPr marL="0" indent="0" algn="ctr">
                <a:lnSpc>
                  <a:spcPts val="2400"/>
                </a:lnSpc>
                <a:buNone/>
              </a:pPr>
              <a:r>
                <a:rPr lang="en-US" sz="2400" dirty="0">
                  <a:solidFill>
                    <a:srgbClr val="FFFFFF"/>
                  </a:solidFill>
                  <a:latin typeface="Nunito Semi Bold" pitchFamily="34" charset="0"/>
                  <a:ea typeface="Nunito Semi Bold" pitchFamily="34" charset="-122"/>
                  <a:cs typeface="Nunito Semi Bold" pitchFamily="34" charset="-120"/>
                </a:rPr>
                <a:t>4</a:t>
              </a:r>
              <a:endParaRPr lang="en-US" sz="2400" dirty="0"/>
            </a:p>
          </p:txBody>
        </p:sp>
        <p:sp>
          <p:nvSpPr>
            <p:cNvPr id="23" name="Text 20"/>
            <p:cNvSpPr/>
            <p:nvPr/>
          </p:nvSpPr>
          <p:spPr>
            <a:xfrm>
              <a:off x="11043404" y="5601533"/>
              <a:ext cx="2573179" cy="321588"/>
            </a:xfrm>
            <a:prstGeom prst="rect">
              <a:avLst/>
            </a:prstGeom>
            <a:noFill/>
            <a:ln/>
          </p:spPr>
          <p:txBody>
            <a:bodyPr wrap="none" lIns="0" tIns="0" rIns="0" bIns="0" rtlCol="0" anchor="t"/>
            <a:lstStyle/>
            <a:p>
              <a:pPr marL="0" indent="0" algn="ctr">
                <a:lnSpc>
                  <a:spcPts val="2500"/>
                </a:lnSpc>
                <a:buNone/>
              </a:pPr>
              <a:r>
                <a:rPr lang="en-US" sz="2000" dirty="0">
                  <a:solidFill>
                    <a:srgbClr val="FFFFFF"/>
                  </a:solidFill>
                  <a:latin typeface="Nunito Semi Bold" pitchFamily="34" charset="0"/>
                  <a:ea typeface="Nunito Semi Bold" pitchFamily="34" charset="-122"/>
                  <a:cs typeface="Nunito Semi Bold" pitchFamily="34" charset="-120"/>
                </a:rPr>
                <a:t>1998</a:t>
              </a:r>
              <a:endParaRPr lang="en-US" sz="2000" dirty="0"/>
            </a:p>
          </p:txBody>
        </p:sp>
        <p:sp>
          <p:nvSpPr>
            <p:cNvPr id="24" name="Text 21"/>
            <p:cNvSpPr/>
            <p:nvPr/>
          </p:nvSpPr>
          <p:spPr>
            <a:xfrm>
              <a:off x="11013758" y="6054328"/>
              <a:ext cx="2632472" cy="1399699"/>
            </a:xfrm>
            <a:prstGeom prst="rect">
              <a:avLst/>
            </a:prstGeom>
            <a:noFill/>
            <a:ln/>
          </p:spPr>
          <p:txBody>
            <a:bodyPr wrap="square" lIns="0" tIns="0" rIns="0" bIns="0" rtlCol="0" anchor="t"/>
            <a:lstStyle/>
            <a:p>
              <a:pPr marL="0" indent="0" algn="ctr">
                <a:lnSpc>
                  <a:spcPts val="2750"/>
                </a:lnSpc>
                <a:buNone/>
              </a:pPr>
              <a:r>
                <a:rPr lang="en-US" sz="1700" dirty="0">
                  <a:solidFill>
                    <a:srgbClr val="FFFFFF"/>
                  </a:solidFill>
                  <a:latin typeface="PT Sans" pitchFamily="34" charset="0"/>
                  <a:ea typeface="PT Sans" pitchFamily="34" charset="-122"/>
                  <a:cs typeface="PT Sans" pitchFamily="34" charset="-120"/>
                </a:rPr>
                <a:t>James Charlton's book "Nothing About Us Without Us" brings global prominence</a:t>
              </a:r>
              <a:endParaRPr lang="en-US" sz="17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31863" y="645676"/>
            <a:ext cx="5486400" cy="626388"/>
          </a:xfrm>
          <a:prstGeom prst="rect">
            <a:avLst/>
          </a:prstGeom>
          <a:noFill/>
          <a:ln/>
        </p:spPr>
        <p:txBody>
          <a:bodyPr wrap="none" lIns="0" tIns="0" rIns="0" bIns="0" rtlCol="0" anchor="t"/>
          <a:lstStyle/>
          <a:p>
            <a:pPr marL="0" indent="0" algn="l">
              <a:lnSpc>
                <a:spcPts val="4900"/>
              </a:lnSpc>
              <a:buNone/>
            </a:pPr>
            <a:r>
              <a:rPr lang="en-US" sz="4400" dirty="0">
                <a:solidFill>
                  <a:srgbClr val="FFFFFF"/>
                </a:solidFill>
                <a:latin typeface="Nunito Semi Bold" pitchFamily="34" charset="0"/>
                <a:ea typeface="Nunito Semi Bold" pitchFamily="34" charset="-122"/>
                <a:cs typeface="Nunito Semi Bold" pitchFamily="34" charset="-120"/>
              </a:rPr>
              <a:t>Advancing the Message</a:t>
            </a:r>
            <a:r>
              <a:rPr lang="en-US" sz="4000" dirty="0">
                <a:solidFill>
                  <a:srgbClr val="FFFFFF"/>
                </a:solidFill>
                <a:latin typeface="Nunito Semi Bold" pitchFamily="34" charset="0"/>
                <a:ea typeface="Nunito Semi Bold" pitchFamily="34" charset="-122"/>
                <a:cs typeface="Nunito Semi Bold" pitchFamily="34" charset="-120"/>
              </a:rPr>
              <a:t>                     </a:t>
            </a:r>
            <a:endParaRPr lang="en-US" sz="3900" dirty="0"/>
          </a:p>
        </p:txBody>
      </p:sp>
      <p:grpSp>
        <p:nvGrpSpPr>
          <p:cNvPr id="16" name="Group 15">
            <a:extLst>
              <a:ext uri="{FF2B5EF4-FFF2-40B4-BE49-F238E27FC236}">
                <a16:creationId xmlns:a16="http://schemas.microsoft.com/office/drawing/2014/main" id="{2C05604F-49B6-E71F-CD61-F5AA369D7295}"/>
              </a:ext>
            </a:extLst>
          </p:cNvPr>
          <p:cNvGrpSpPr/>
          <p:nvPr/>
        </p:nvGrpSpPr>
        <p:grpSpPr>
          <a:xfrm>
            <a:off x="6231850" y="1591508"/>
            <a:ext cx="7653099" cy="1594009"/>
            <a:chOff x="6231850" y="1591508"/>
            <a:chExt cx="7653099" cy="1594009"/>
          </a:xfrm>
        </p:grpSpPr>
        <p:sp>
          <p:nvSpPr>
            <p:cNvPr id="4" name="Shape 1"/>
            <p:cNvSpPr/>
            <p:nvPr/>
          </p:nvSpPr>
          <p:spPr>
            <a:xfrm>
              <a:off x="6231850" y="1591508"/>
              <a:ext cx="7653099" cy="1594009"/>
            </a:xfrm>
            <a:prstGeom prst="roundRect">
              <a:avLst>
                <a:gd name="adj" fmla="val 20043"/>
              </a:avLst>
            </a:prstGeom>
            <a:solidFill>
              <a:srgbClr val="00002E"/>
            </a:solidFill>
            <a:ln w="22860">
              <a:solidFill>
                <a:srgbClr val="F2B42D"/>
              </a:solidFill>
              <a:prstDash val="solid"/>
            </a:ln>
          </p:spPr>
          <p:txBody>
            <a:bodyPr/>
            <a:lstStyle/>
            <a:p>
              <a:endParaRPr lang="en-ZA"/>
            </a:p>
          </p:txBody>
        </p:sp>
        <p:sp>
          <p:nvSpPr>
            <p:cNvPr id="5" name="Text 2"/>
            <p:cNvSpPr/>
            <p:nvPr/>
          </p:nvSpPr>
          <p:spPr>
            <a:xfrm>
              <a:off x="6467594" y="1827252"/>
              <a:ext cx="3805476" cy="313253"/>
            </a:xfrm>
            <a:prstGeom prst="rect">
              <a:avLst/>
            </a:prstGeom>
            <a:noFill/>
            <a:ln/>
          </p:spPr>
          <p:txBody>
            <a:bodyPr wrap="none" lIns="0" tIns="0" rIns="0" bIns="0" rtlCol="0" anchor="t"/>
            <a:lstStyle/>
            <a:p>
              <a:pPr marL="0" indent="0" algn="l">
                <a:lnSpc>
                  <a:spcPts val="2450"/>
                </a:lnSpc>
                <a:buNone/>
              </a:pPr>
              <a:r>
                <a:rPr lang="en-US" sz="1950" dirty="0">
                  <a:solidFill>
                    <a:srgbClr val="FFFFFF"/>
                  </a:solidFill>
                  <a:latin typeface="Nunito Semi Bold" pitchFamily="34" charset="0"/>
                  <a:ea typeface="Nunito Semi Bold" pitchFamily="34" charset="-122"/>
                  <a:cs typeface="Nunito Semi Bold" pitchFamily="34" charset="-120"/>
                </a:rPr>
                <a:t>No Decisions Without Our Voices</a:t>
              </a:r>
              <a:endParaRPr lang="en-US" sz="1950" dirty="0"/>
            </a:p>
          </p:txBody>
        </p:sp>
        <p:sp>
          <p:nvSpPr>
            <p:cNvPr id="6" name="Text 3"/>
            <p:cNvSpPr/>
            <p:nvPr/>
          </p:nvSpPr>
          <p:spPr>
            <a:xfrm>
              <a:off x="6467594" y="2268260"/>
              <a:ext cx="7181612" cy="681514"/>
            </a:xfrm>
            <a:prstGeom prst="rect">
              <a:avLst/>
            </a:prstGeom>
            <a:noFill/>
            <a:ln/>
          </p:spPr>
          <p:txBody>
            <a:bodyPr wrap="square" lIns="0" tIns="0" rIns="0" bIns="0" rtlCol="0" anchor="t"/>
            <a:lstStyle/>
            <a:p>
              <a:pPr marL="0" indent="0" algn="l">
                <a:lnSpc>
                  <a:spcPts val="2650"/>
                </a:lnSpc>
                <a:buNone/>
              </a:pPr>
              <a:r>
                <a:rPr lang="en-US" sz="1650" dirty="0">
                  <a:solidFill>
                    <a:srgbClr val="FFFFFF"/>
                  </a:solidFill>
                  <a:latin typeface="PT Sans" pitchFamily="34" charset="0"/>
                  <a:ea typeface="PT Sans" pitchFamily="34" charset="-122"/>
                  <a:cs typeface="PT Sans" pitchFamily="34" charset="-120"/>
                </a:rPr>
                <a:t>Emphasizes the critical importance of representation in decision-making processes</a:t>
              </a:r>
              <a:endParaRPr lang="en-US" sz="1650" dirty="0"/>
            </a:p>
          </p:txBody>
        </p:sp>
      </p:grpSp>
      <p:grpSp>
        <p:nvGrpSpPr>
          <p:cNvPr id="17" name="Group 16">
            <a:extLst>
              <a:ext uri="{FF2B5EF4-FFF2-40B4-BE49-F238E27FC236}">
                <a16:creationId xmlns:a16="http://schemas.microsoft.com/office/drawing/2014/main" id="{889111B5-0812-37DC-9D78-DB281761BFCE}"/>
              </a:ext>
            </a:extLst>
          </p:cNvPr>
          <p:cNvGrpSpPr/>
          <p:nvPr/>
        </p:nvGrpSpPr>
        <p:grpSpPr>
          <a:xfrm>
            <a:off x="6231850" y="3398401"/>
            <a:ext cx="7653099" cy="1253252"/>
            <a:chOff x="6231850" y="3398401"/>
            <a:chExt cx="7653099" cy="1253252"/>
          </a:xfrm>
        </p:grpSpPr>
        <p:sp>
          <p:nvSpPr>
            <p:cNvPr id="7" name="Shape 4"/>
            <p:cNvSpPr/>
            <p:nvPr/>
          </p:nvSpPr>
          <p:spPr>
            <a:xfrm>
              <a:off x="6231850" y="3398401"/>
              <a:ext cx="7653099" cy="1253252"/>
            </a:xfrm>
            <a:prstGeom prst="roundRect">
              <a:avLst>
                <a:gd name="adj" fmla="val 25492"/>
              </a:avLst>
            </a:prstGeom>
            <a:solidFill>
              <a:srgbClr val="00002E"/>
            </a:solidFill>
            <a:ln w="22860">
              <a:solidFill>
                <a:srgbClr val="D7425E"/>
              </a:solidFill>
              <a:prstDash val="solid"/>
            </a:ln>
          </p:spPr>
          <p:txBody>
            <a:bodyPr/>
            <a:lstStyle/>
            <a:p>
              <a:endParaRPr lang="en-ZA"/>
            </a:p>
          </p:txBody>
        </p:sp>
        <p:sp>
          <p:nvSpPr>
            <p:cNvPr id="8" name="Text 5"/>
            <p:cNvSpPr/>
            <p:nvPr/>
          </p:nvSpPr>
          <p:spPr>
            <a:xfrm>
              <a:off x="6467594" y="3634145"/>
              <a:ext cx="2924770" cy="313253"/>
            </a:xfrm>
            <a:prstGeom prst="rect">
              <a:avLst/>
            </a:prstGeom>
            <a:noFill/>
            <a:ln/>
          </p:spPr>
          <p:txBody>
            <a:bodyPr wrap="none" lIns="0" tIns="0" rIns="0" bIns="0" rtlCol="0" anchor="t"/>
            <a:lstStyle/>
            <a:p>
              <a:pPr marL="0" indent="0" algn="l">
                <a:lnSpc>
                  <a:spcPts val="2450"/>
                </a:lnSpc>
                <a:buNone/>
              </a:pPr>
              <a:r>
                <a:rPr lang="en-US" sz="1950" dirty="0">
                  <a:solidFill>
                    <a:srgbClr val="FFFFFF"/>
                  </a:solidFill>
                  <a:latin typeface="Nunito Semi Bold" pitchFamily="34" charset="0"/>
                  <a:ea typeface="Nunito Semi Bold" pitchFamily="34" charset="-122"/>
                  <a:cs typeface="Nunito Semi Bold" pitchFamily="34" charset="-120"/>
                </a:rPr>
                <a:t>Lead With Us, Not For Us</a:t>
              </a:r>
              <a:endParaRPr lang="en-US" sz="1950" dirty="0"/>
            </a:p>
          </p:txBody>
        </p:sp>
        <p:sp>
          <p:nvSpPr>
            <p:cNvPr id="9" name="Text 6"/>
            <p:cNvSpPr/>
            <p:nvPr/>
          </p:nvSpPr>
          <p:spPr>
            <a:xfrm>
              <a:off x="6467594" y="4075152"/>
              <a:ext cx="7181612" cy="340757"/>
            </a:xfrm>
            <a:prstGeom prst="rect">
              <a:avLst/>
            </a:prstGeom>
            <a:noFill/>
            <a:ln/>
          </p:spPr>
          <p:txBody>
            <a:bodyPr wrap="none" lIns="0" tIns="0" rIns="0" bIns="0" rtlCol="0" anchor="t"/>
            <a:lstStyle/>
            <a:p>
              <a:pPr marL="0" indent="0" algn="l">
                <a:lnSpc>
                  <a:spcPts val="2650"/>
                </a:lnSpc>
                <a:buNone/>
              </a:pPr>
              <a:r>
                <a:rPr lang="en-US" sz="1650" dirty="0">
                  <a:solidFill>
                    <a:srgbClr val="FFFFFF"/>
                  </a:solidFill>
                  <a:latin typeface="PT Sans" pitchFamily="34" charset="0"/>
                  <a:ea typeface="PT Sans" pitchFamily="34" charset="-122"/>
                  <a:cs typeface="PT Sans" pitchFamily="34" charset="-120"/>
                </a:rPr>
                <a:t>Challenges traditional power dynamics in healthcare relationships</a:t>
              </a:r>
              <a:endParaRPr lang="en-US" sz="1650" dirty="0"/>
            </a:p>
          </p:txBody>
        </p:sp>
      </p:grpSp>
      <p:grpSp>
        <p:nvGrpSpPr>
          <p:cNvPr id="18" name="Group 17">
            <a:extLst>
              <a:ext uri="{FF2B5EF4-FFF2-40B4-BE49-F238E27FC236}">
                <a16:creationId xmlns:a16="http://schemas.microsoft.com/office/drawing/2014/main" id="{FB25CDC0-D7E2-9878-BA2D-8D9EBCFF7265}"/>
              </a:ext>
            </a:extLst>
          </p:cNvPr>
          <p:cNvGrpSpPr/>
          <p:nvPr/>
        </p:nvGrpSpPr>
        <p:grpSpPr>
          <a:xfrm>
            <a:off x="6231850" y="4864537"/>
            <a:ext cx="7653099" cy="1253252"/>
            <a:chOff x="6231850" y="4864537"/>
            <a:chExt cx="7653099" cy="1253252"/>
          </a:xfrm>
        </p:grpSpPr>
        <p:sp>
          <p:nvSpPr>
            <p:cNvPr id="10" name="Shape 7"/>
            <p:cNvSpPr/>
            <p:nvPr/>
          </p:nvSpPr>
          <p:spPr>
            <a:xfrm>
              <a:off x="6231850" y="4864537"/>
              <a:ext cx="7653099" cy="1253252"/>
            </a:xfrm>
            <a:prstGeom prst="roundRect">
              <a:avLst>
                <a:gd name="adj" fmla="val 25492"/>
              </a:avLst>
            </a:prstGeom>
            <a:solidFill>
              <a:srgbClr val="00002E"/>
            </a:solidFill>
            <a:ln w="22860">
              <a:solidFill>
                <a:srgbClr val="DD785E"/>
              </a:solidFill>
              <a:prstDash val="solid"/>
            </a:ln>
          </p:spPr>
          <p:txBody>
            <a:bodyPr/>
            <a:lstStyle/>
            <a:p>
              <a:endParaRPr lang="en-ZA"/>
            </a:p>
          </p:txBody>
        </p:sp>
        <p:sp>
          <p:nvSpPr>
            <p:cNvPr id="11" name="Text 8"/>
            <p:cNvSpPr/>
            <p:nvPr/>
          </p:nvSpPr>
          <p:spPr>
            <a:xfrm>
              <a:off x="6467594" y="5100280"/>
              <a:ext cx="2812733" cy="313253"/>
            </a:xfrm>
            <a:prstGeom prst="rect">
              <a:avLst/>
            </a:prstGeom>
            <a:noFill/>
            <a:ln/>
          </p:spPr>
          <p:txBody>
            <a:bodyPr wrap="none" lIns="0" tIns="0" rIns="0" bIns="0" rtlCol="0" anchor="t"/>
            <a:lstStyle/>
            <a:p>
              <a:pPr marL="0" indent="0" algn="l">
                <a:lnSpc>
                  <a:spcPts val="2450"/>
                </a:lnSpc>
                <a:buNone/>
              </a:pPr>
              <a:r>
                <a:rPr lang="en-US" sz="1950" dirty="0">
                  <a:solidFill>
                    <a:srgbClr val="FFFFFF"/>
                  </a:solidFill>
                  <a:latin typeface="Nunito Semi Bold" pitchFamily="34" charset="0"/>
                  <a:ea typeface="Nunito Semi Bold" pitchFamily="34" charset="-122"/>
                  <a:cs typeface="Nunito Semi Bold" pitchFamily="34" charset="-120"/>
                </a:rPr>
                <a:t>Inclusion Is Not Optional</a:t>
              </a:r>
              <a:endParaRPr lang="en-US" sz="1950" dirty="0"/>
            </a:p>
          </p:txBody>
        </p:sp>
        <p:sp>
          <p:nvSpPr>
            <p:cNvPr id="12" name="Text 9"/>
            <p:cNvSpPr/>
            <p:nvPr/>
          </p:nvSpPr>
          <p:spPr>
            <a:xfrm>
              <a:off x="6467594" y="5541288"/>
              <a:ext cx="7181612" cy="340757"/>
            </a:xfrm>
            <a:prstGeom prst="rect">
              <a:avLst/>
            </a:prstGeom>
            <a:noFill/>
            <a:ln/>
          </p:spPr>
          <p:txBody>
            <a:bodyPr wrap="none" lIns="0" tIns="0" rIns="0" bIns="0" rtlCol="0" anchor="t"/>
            <a:lstStyle/>
            <a:p>
              <a:pPr marL="0" indent="0" algn="l">
                <a:lnSpc>
                  <a:spcPts val="2650"/>
                </a:lnSpc>
                <a:buNone/>
              </a:pPr>
              <a:r>
                <a:rPr lang="en-US" sz="1650" dirty="0">
                  <a:solidFill>
                    <a:srgbClr val="FFFFFF"/>
                  </a:solidFill>
                  <a:latin typeface="PT Sans" pitchFamily="34" charset="0"/>
                  <a:ea typeface="PT Sans" pitchFamily="34" charset="-122"/>
                  <a:cs typeface="PT Sans" pitchFamily="34" charset="-120"/>
                </a:rPr>
                <a:t>Positions participation as a fundamental right rather than a courtesy</a:t>
              </a:r>
              <a:endParaRPr lang="en-US" sz="1650" dirty="0"/>
            </a:p>
          </p:txBody>
        </p:sp>
      </p:grpSp>
      <p:grpSp>
        <p:nvGrpSpPr>
          <p:cNvPr id="20" name="Group 19">
            <a:extLst>
              <a:ext uri="{FF2B5EF4-FFF2-40B4-BE49-F238E27FC236}">
                <a16:creationId xmlns:a16="http://schemas.microsoft.com/office/drawing/2014/main" id="{C047981F-8C88-DE05-A448-53371129DFDC}"/>
              </a:ext>
            </a:extLst>
          </p:cNvPr>
          <p:cNvGrpSpPr/>
          <p:nvPr/>
        </p:nvGrpSpPr>
        <p:grpSpPr>
          <a:xfrm>
            <a:off x="6231850" y="6330672"/>
            <a:ext cx="7653099" cy="1253252"/>
            <a:chOff x="6231850" y="6330672"/>
            <a:chExt cx="7653099" cy="1253252"/>
          </a:xfrm>
        </p:grpSpPr>
        <p:sp>
          <p:nvSpPr>
            <p:cNvPr id="13" name="Shape 10"/>
            <p:cNvSpPr/>
            <p:nvPr/>
          </p:nvSpPr>
          <p:spPr>
            <a:xfrm>
              <a:off x="6231850" y="6330672"/>
              <a:ext cx="7653099" cy="1253252"/>
            </a:xfrm>
            <a:prstGeom prst="roundRect">
              <a:avLst>
                <a:gd name="adj" fmla="val 25492"/>
              </a:avLst>
            </a:prstGeom>
            <a:solidFill>
              <a:srgbClr val="00002E"/>
            </a:solidFill>
            <a:ln w="22860">
              <a:solidFill>
                <a:srgbClr val="48A8E2"/>
              </a:solidFill>
              <a:prstDash val="solid"/>
            </a:ln>
          </p:spPr>
          <p:txBody>
            <a:bodyPr/>
            <a:lstStyle/>
            <a:p>
              <a:endParaRPr lang="en-ZA"/>
            </a:p>
          </p:txBody>
        </p:sp>
        <p:sp>
          <p:nvSpPr>
            <p:cNvPr id="14" name="Text 11"/>
            <p:cNvSpPr/>
            <p:nvPr/>
          </p:nvSpPr>
          <p:spPr>
            <a:xfrm>
              <a:off x="6467594" y="6566416"/>
              <a:ext cx="2732842" cy="313253"/>
            </a:xfrm>
            <a:prstGeom prst="rect">
              <a:avLst/>
            </a:prstGeom>
            <a:noFill/>
            <a:ln/>
          </p:spPr>
          <p:txBody>
            <a:bodyPr wrap="none" lIns="0" tIns="0" rIns="0" bIns="0" rtlCol="0" anchor="t"/>
            <a:lstStyle/>
            <a:p>
              <a:pPr marL="0" indent="0" algn="l">
                <a:lnSpc>
                  <a:spcPts val="2450"/>
                </a:lnSpc>
                <a:buNone/>
              </a:pPr>
              <a:r>
                <a:rPr lang="en-US" sz="1950" dirty="0">
                  <a:solidFill>
                    <a:srgbClr val="FFFFFF"/>
                  </a:solidFill>
                  <a:latin typeface="Nunito Semi Bold" pitchFamily="34" charset="0"/>
                  <a:ea typeface="Nunito Semi Bold" pitchFamily="34" charset="-122"/>
                  <a:cs typeface="Nunito Semi Bold" pitchFamily="34" charset="-120"/>
                </a:rPr>
                <a:t>Design With Us In Mind</a:t>
              </a:r>
              <a:endParaRPr lang="en-US" sz="1950" dirty="0"/>
            </a:p>
          </p:txBody>
        </p:sp>
        <p:sp>
          <p:nvSpPr>
            <p:cNvPr id="15" name="Text 12"/>
            <p:cNvSpPr/>
            <p:nvPr/>
          </p:nvSpPr>
          <p:spPr>
            <a:xfrm>
              <a:off x="6467594" y="7007423"/>
              <a:ext cx="7181612" cy="340757"/>
            </a:xfrm>
            <a:prstGeom prst="rect">
              <a:avLst/>
            </a:prstGeom>
            <a:noFill/>
            <a:ln/>
          </p:spPr>
          <p:txBody>
            <a:bodyPr wrap="none" lIns="0" tIns="0" rIns="0" bIns="0" rtlCol="0" anchor="t"/>
            <a:lstStyle/>
            <a:p>
              <a:pPr marL="0" indent="0" algn="l">
                <a:lnSpc>
                  <a:spcPts val="2650"/>
                </a:lnSpc>
                <a:buNone/>
              </a:pPr>
              <a:r>
                <a:rPr lang="en-US" sz="1650" dirty="0">
                  <a:solidFill>
                    <a:srgbClr val="FFFFFF"/>
                  </a:solidFill>
                  <a:latin typeface="PT Sans" pitchFamily="34" charset="0"/>
                  <a:ea typeface="PT Sans" pitchFamily="34" charset="-122"/>
                  <a:cs typeface="PT Sans" pitchFamily="34" charset="-120"/>
                </a:rPr>
                <a:t>Focuses on incorporating lived experience into systems and solutions</a:t>
              </a:r>
              <a:endParaRPr lang="en-US" sz="165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992160"/>
          </a:xfrm>
          <a:prstGeom prst="rect">
            <a:avLst/>
          </a:prstGeom>
        </p:spPr>
      </p:pic>
      <p:sp>
        <p:nvSpPr>
          <p:cNvPr id="3" name="Text 0"/>
          <p:cNvSpPr/>
          <p:nvPr/>
        </p:nvSpPr>
        <p:spPr>
          <a:xfrm>
            <a:off x="837724" y="3687604"/>
            <a:ext cx="7090886" cy="704017"/>
          </a:xfrm>
          <a:prstGeom prst="rect">
            <a:avLst/>
          </a:prstGeom>
          <a:noFill/>
          <a:ln/>
        </p:spPr>
        <p:txBody>
          <a:bodyPr wrap="none" lIns="0" tIns="0" rIns="0" bIns="0" rtlCol="0" anchor="t"/>
          <a:lstStyle/>
          <a:p>
            <a:pPr marL="0" indent="0" algn="l">
              <a:lnSpc>
                <a:spcPts val="5500"/>
              </a:lnSpc>
              <a:buNone/>
            </a:pPr>
            <a:r>
              <a:rPr lang="en-US" sz="4400" dirty="0">
                <a:solidFill>
                  <a:srgbClr val="FFFFFF"/>
                </a:solidFill>
                <a:latin typeface="Nunito Semi Bold" pitchFamily="34" charset="0"/>
                <a:ea typeface="Nunito Semi Bold" pitchFamily="34" charset="-122"/>
                <a:cs typeface="Nunito Semi Bold" pitchFamily="34" charset="-120"/>
              </a:rPr>
              <a:t>Core Meaning &amp; Philosophy</a:t>
            </a:r>
            <a:endParaRPr lang="en-US" sz="4400" dirty="0"/>
          </a:p>
        </p:txBody>
      </p:sp>
      <p:sp>
        <p:nvSpPr>
          <p:cNvPr id="4" name="Shape 1"/>
          <p:cNvSpPr/>
          <p:nvPr/>
        </p:nvSpPr>
        <p:spPr>
          <a:xfrm>
            <a:off x="837724" y="4750594"/>
            <a:ext cx="538520" cy="538520"/>
          </a:xfrm>
          <a:prstGeom prst="roundRect">
            <a:avLst>
              <a:gd name="adj" fmla="val 66677"/>
            </a:avLst>
          </a:prstGeom>
          <a:solidFill>
            <a:srgbClr val="00002E"/>
          </a:solidFill>
          <a:ln w="22860">
            <a:solidFill>
              <a:srgbClr val="F2B42D"/>
            </a:solidFill>
            <a:prstDash val="solid"/>
          </a:ln>
        </p:spPr>
        <p:txBody>
          <a:bodyPr/>
          <a:lstStyle/>
          <a:p>
            <a:endParaRPr lang="en-ZA"/>
          </a:p>
        </p:txBody>
      </p:sp>
      <p:pic>
        <p:nvPicPr>
          <p:cNvPr id="5" name="Image 1" descr="preencoded.png"/>
          <p:cNvPicPr>
            <a:picLocks noChangeAspect="1"/>
          </p:cNvPicPr>
          <p:nvPr/>
        </p:nvPicPr>
        <p:blipFill>
          <a:blip r:embed="rId4"/>
          <a:stretch>
            <a:fillRect/>
          </a:stretch>
        </p:blipFill>
        <p:spPr>
          <a:xfrm>
            <a:off x="937974" y="4808577"/>
            <a:ext cx="337899" cy="422434"/>
          </a:xfrm>
          <a:prstGeom prst="rect">
            <a:avLst/>
          </a:prstGeom>
        </p:spPr>
      </p:pic>
      <p:sp>
        <p:nvSpPr>
          <p:cNvPr id="6" name="Text 2"/>
          <p:cNvSpPr/>
          <p:nvPr/>
        </p:nvSpPr>
        <p:spPr>
          <a:xfrm>
            <a:off x="1615559" y="4832866"/>
            <a:ext cx="3868460" cy="351949"/>
          </a:xfrm>
          <a:prstGeom prst="rect">
            <a:avLst/>
          </a:prstGeom>
          <a:noFill/>
          <a:ln/>
        </p:spPr>
        <p:txBody>
          <a:bodyPr wrap="none" lIns="0" tIns="0" rIns="0" bIns="0" rtlCol="0" anchor="t"/>
          <a:lstStyle/>
          <a:p>
            <a:pPr marL="0" indent="0" algn="l">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Participatory Decision-Making</a:t>
            </a:r>
            <a:endParaRPr lang="en-US" sz="2200" dirty="0"/>
          </a:p>
        </p:txBody>
      </p:sp>
      <p:sp>
        <p:nvSpPr>
          <p:cNvPr id="7" name="Text 3"/>
          <p:cNvSpPr/>
          <p:nvPr/>
        </p:nvSpPr>
        <p:spPr>
          <a:xfrm>
            <a:off x="1615559" y="5328404"/>
            <a:ext cx="5550098" cy="766048"/>
          </a:xfrm>
          <a:prstGeom prst="rect">
            <a:avLst/>
          </a:prstGeom>
          <a:noFill/>
          <a:ln/>
        </p:spPr>
        <p:txBody>
          <a:bodyPr wrap="square" lIns="0" tIns="0" rIns="0" bIns="0" rtlCol="0" anchor="t"/>
          <a:lstStyle/>
          <a:p>
            <a:pPr marL="0" indent="0" algn="l">
              <a:lnSpc>
                <a:spcPts val="3000"/>
              </a:lnSpc>
              <a:buNone/>
            </a:pPr>
            <a:r>
              <a:rPr lang="en-US" sz="1850" dirty="0">
                <a:solidFill>
                  <a:srgbClr val="FFFFFF"/>
                </a:solidFill>
                <a:latin typeface="PT Sans" pitchFamily="34" charset="0"/>
                <a:ea typeface="PT Sans" pitchFamily="34" charset="-122"/>
                <a:cs typeface="PT Sans" pitchFamily="34" charset="-120"/>
              </a:rPr>
              <a:t>Decisions impacting a group must include the full participation of that group</a:t>
            </a:r>
            <a:endParaRPr lang="en-US" sz="1850" dirty="0"/>
          </a:p>
        </p:txBody>
      </p:sp>
      <p:sp>
        <p:nvSpPr>
          <p:cNvPr id="8" name="Shape 4"/>
          <p:cNvSpPr/>
          <p:nvPr/>
        </p:nvSpPr>
        <p:spPr>
          <a:xfrm>
            <a:off x="7464862" y="4750594"/>
            <a:ext cx="538520" cy="538520"/>
          </a:xfrm>
          <a:prstGeom prst="roundRect">
            <a:avLst>
              <a:gd name="adj" fmla="val 66677"/>
            </a:avLst>
          </a:prstGeom>
          <a:solidFill>
            <a:srgbClr val="00002E"/>
          </a:solidFill>
          <a:ln w="22860">
            <a:solidFill>
              <a:srgbClr val="D7425E"/>
            </a:solidFill>
            <a:prstDash val="solid"/>
          </a:ln>
        </p:spPr>
        <p:txBody>
          <a:bodyPr/>
          <a:lstStyle/>
          <a:p>
            <a:endParaRPr lang="en-ZA"/>
          </a:p>
        </p:txBody>
      </p:sp>
      <p:pic>
        <p:nvPicPr>
          <p:cNvPr id="9" name="Image 2" descr="preencoded.png"/>
          <p:cNvPicPr>
            <a:picLocks noChangeAspect="1"/>
          </p:cNvPicPr>
          <p:nvPr/>
        </p:nvPicPr>
        <p:blipFill>
          <a:blip r:embed="rId5"/>
          <a:stretch>
            <a:fillRect/>
          </a:stretch>
        </p:blipFill>
        <p:spPr>
          <a:xfrm>
            <a:off x="7565112" y="4808577"/>
            <a:ext cx="337899" cy="422434"/>
          </a:xfrm>
          <a:prstGeom prst="rect">
            <a:avLst/>
          </a:prstGeom>
        </p:spPr>
      </p:pic>
      <p:sp>
        <p:nvSpPr>
          <p:cNvPr id="10" name="Text 5"/>
          <p:cNvSpPr/>
          <p:nvPr/>
        </p:nvSpPr>
        <p:spPr>
          <a:xfrm>
            <a:off x="8242697" y="4832866"/>
            <a:ext cx="3852505" cy="351949"/>
          </a:xfrm>
          <a:prstGeom prst="rect">
            <a:avLst/>
          </a:prstGeom>
          <a:noFill/>
          <a:ln/>
        </p:spPr>
        <p:txBody>
          <a:bodyPr wrap="none" lIns="0" tIns="0" rIns="0" bIns="0" rtlCol="0" anchor="t"/>
          <a:lstStyle/>
          <a:p>
            <a:pPr marL="0" indent="0" algn="l">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Expertise Through Experience</a:t>
            </a:r>
            <a:endParaRPr lang="en-US" sz="2200" dirty="0"/>
          </a:p>
        </p:txBody>
      </p:sp>
      <p:sp>
        <p:nvSpPr>
          <p:cNvPr id="11" name="Text 6"/>
          <p:cNvSpPr/>
          <p:nvPr/>
        </p:nvSpPr>
        <p:spPr>
          <a:xfrm>
            <a:off x="8242697" y="5328404"/>
            <a:ext cx="5550098" cy="766048"/>
          </a:xfrm>
          <a:prstGeom prst="rect">
            <a:avLst/>
          </a:prstGeom>
          <a:noFill/>
          <a:ln/>
        </p:spPr>
        <p:txBody>
          <a:bodyPr wrap="square" lIns="0" tIns="0" rIns="0" bIns="0" rtlCol="0" anchor="t"/>
          <a:lstStyle/>
          <a:p>
            <a:pPr marL="0" indent="0" algn="l">
              <a:lnSpc>
                <a:spcPts val="3000"/>
              </a:lnSpc>
              <a:buNone/>
            </a:pPr>
            <a:r>
              <a:rPr lang="en-US" sz="1850" dirty="0">
                <a:solidFill>
                  <a:srgbClr val="FFFFFF"/>
                </a:solidFill>
                <a:latin typeface="PT Sans" pitchFamily="34" charset="0"/>
                <a:ea typeface="PT Sans" pitchFamily="34" charset="-122"/>
                <a:cs typeface="PT Sans" pitchFamily="34" charset="-120"/>
              </a:rPr>
              <a:t>People with disabilities are the true experts in their own lives and needs</a:t>
            </a:r>
            <a:endParaRPr lang="en-US" sz="1850" dirty="0"/>
          </a:p>
        </p:txBody>
      </p:sp>
      <p:sp>
        <p:nvSpPr>
          <p:cNvPr id="12" name="Shape 7"/>
          <p:cNvSpPr/>
          <p:nvPr/>
        </p:nvSpPr>
        <p:spPr>
          <a:xfrm>
            <a:off x="837724" y="6573203"/>
            <a:ext cx="538520" cy="538520"/>
          </a:xfrm>
          <a:prstGeom prst="roundRect">
            <a:avLst>
              <a:gd name="adj" fmla="val 66677"/>
            </a:avLst>
          </a:prstGeom>
          <a:solidFill>
            <a:srgbClr val="00002E"/>
          </a:solidFill>
          <a:ln w="22860">
            <a:solidFill>
              <a:srgbClr val="DD785E"/>
            </a:solidFill>
            <a:prstDash val="solid"/>
          </a:ln>
        </p:spPr>
        <p:txBody>
          <a:bodyPr/>
          <a:lstStyle/>
          <a:p>
            <a:endParaRPr lang="en-ZA"/>
          </a:p>
        </p:txBody>
      </p:sp>
      <p:pic>
        <p:nvPicPr>
          <p:cNvPr id="13" name="Image 3" descr="preencoded.png"/>
          <p:cNvPicPr>
            <a:picLocks noChangeAspect="1"/>
          </p:cNvPicPr>
          <p:nvPr/>
        </p:nvPicPr>
        <p:blipFill>
          <a:blip r:embed="rId6"/>
          <a:stretch>
            <a:fillRect/>
          </a:stretch>
        </p:blipFill>
        <p:spPr>
          <a:xfrm>
            <a:off x="937974" y="6631186"/>
            <a:ext cx="337899" cy="422434"/>
          </a:xfrm>
          <a:prstGeom prst="rect">
            <a:avLst/>
          </a:prstGeom>
        </p:spPr>
      </p:pic>
      <p:sp>
        <p:nvSpPr>
          <p:cNvPr id="14" name="Text 8"/>
          <p:cNvSpPr/>
          <p:nvPr/>
        </p:nvSpPr>
        <p:spPr>
          <a:xfrm>
            <a:off x="1615559" y="6655475"/>
            <a:ext cx="3492460" cy="351949"/>
          </a:xfrm>
          <a:prstGeom prst="rect">
            <a:avLst/>
          </a:prstGeom>
          <a:noFill/>
          <a:ln/>
        </p:spPr>
        <p:txBody>
          <a:bodyPr wrap="none" lIns="0" tIns="0" rIns="0" bIns="0" rtlCol="0" anchor="t"/>
          <a:lstStyle/>
          <a:p>
            <a:pPr marL="0" indent="0" algn="l">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Beyond The Medical Model</a:t>
            </a:r>
            <a:endParaRPr lang="en-US" sz="2200" dirty="0"/>
          </a:p>
        </p:txBody>
      </p:sp>
      <p:sp>
        <p:nvSpPr>
          <p:cNvPr id="15" name="Text 9"/>
          <p:cNvSpPr/>
          <p:nvPr/>
        </p:nvSpPr>
        <p:spPr>
          <a:xfrm>
            <a:off x="1615559" y="7151013"/>
            <a:ext cx="5550098" cy="383024"/>
          </a:xfrm>
          <a:prstGeom prst="rect">
            <a:avLst/>
          </a:prstGeom>
          <a:noFill/>
          <a:ln/>
        </p:spPr>
        <p:txBody>
          <a:bodyPr wrap="none" lIns="0" tIns="0" rIns="0" bIns="0" rtlCol="0" anchor="t"/>
          <a:lstStyle/>
          <a:p>
            <a:pPr marL="0" indent="0" algn="l">
              <a:lnSpc>
                <a:spcPts val="3000"/>
              </a:lnSpc>
              <a:buNone/>
            </a:pPr>
            <a:r>
              <a:rPr lang="en-US" sz="1850" dirty="0">
                <a:solidFill>
                  <a:srgbClr val="FFFFFF"/>
                </a:solidFill>
                <a:latin typeface="PT Sans" pitchFamily="34" charset="0"/>
                <a:ea typeface="PT Sans" pitchFamily="34" charset="-122"/>
                <a:cs typeface="PT Sans" pitchFamily="34" charset="-120"/>
              </a:rPr>
              <a:t>Decisions made with individuals rather than for them</a:t>
            </a:r>
            <a:endParaRPr lang="en-US" sz="1850" dirty="0"/>
          </a:p>
        </p:txBody>
      </p:sp>
      <p:sp>
        <p:nvSpPr>
          <p:cNvPr id="16" name="Shape 10"/>
          <p:cNvSpPr/>
          <p:nvPr/>
        </p:nvSpPr>
        <p:spPr>
          <a:xfrm>
            <a:off x="7464862" y="6573203"/>
            <a:ext cx="538520" cy="538520"/>
          </a:xfrm>
          <a:prstGeom prst="roundRect">
            <a:avLst>
              <a:gd name="adj" fmla="val 66677"/>
            </a:avLst>
          </a:prstGeom>
          <a:solidFill>
            <a:srgbClr val="00002E"/>
          </a:solidFill>
          <a:ln w="22860">
            <a:solidFill>
              <a:srgbClr val="48A8E2"/>
            </a:solidFill>
            <a:prstDash val="solid"/>
          </a:ln>
        </p:spPr>
        <p:txBody>
          <a:bodyPr/>
          <a:lstStyle/>
          <a:p>
            <a:endParaRPr lang="en-ZA"/>
          </a:p>
        </p:txBody>
      </p:sp>
      <p:pic>
        <p:nvPicPr>
          <p:cNvPr id="17" name="Image 4" descr="preencoded.png"/>
          <p:cNvPicPr>
            <a:picLocks noChangeAspect="1"/>
          </p:cNvPicPr>
          <p:nvPr/>
        </p:nvPicPr>
        <p:blipFill>
          <a:blip r:embed="rId7"/>
          <a:stretch>
            <a:fillRect/>
          </a:stretch>
        </p:blipFill>
        <p:spPr>
          <a:xfrm>
            <a:off x="7565112" y="6631186"/>
            <a:ext cx="337899" cy="422434"/>
          </a:xfrm>
          <a:prstGeom prst="rect">
            <a:avLst/>
          </a:prstGeom>
        </p:spPr>
      </p:pic>
      <p:sp>
        <p:nvSpPr>
          <p:cNvPr id="18" name="Text 11"/>
          <p:cNvSpPr/>
          <p:nvPr/>
        </p:nvSpPr>
        <p:spPr>
          <a:xfrm>
            <a:off x="8242697" y="6655475"/>
            <a:ext cx="2950012" cy="351949"/>
          </a:xfrm>
          <a:prstGeom prst="rect">
            <a:avLst/>
          </a:prstGeom>
          <a:noFill/>
          <a:ln/>
        </p:spPr>
        <p:txBody>
          <a:bodyPr wrap="none" lIns="0" tIns="0" rIns="0" bIns="0" rtlCol="0" anchor="t"/>
          <a:lstStyle/>
          <a:p>
            <a:pPr marL="0" indent="0" algn="l">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Upholding Core Values</a:t>
            </a:r>
            <a:endParaRPr lang="en-US" sz="2200" dirty="0"/>
          </a:p>
        </p:txBody>
      </p:sp>
      <p:sp>
        <p:nvSpPr>
          <p:cNvPr id="19" name="Text 12"/>
          <p:cNvSpPr/>
          <p:nvPr/>
        </p:nvSpPr>
        <p:spPr>
          <a:xfrm>
            <a:off x="8242697" y="7151013"/>
            <a:ext cx="5550098" cy="383024"/>
          </a:xfrm>
          <a:prstGeom prst="rect">
            <a:avLst/>
          </a:prstGeom>
          <a:noFill/>
          <a:ln/>
        </p:spPr>
        <p:txBody>
          <a:bodyPr wrap="none" lIns="0" tIns="0" rIns="0" bIns="0" rtlCol="0" anchor="t"/>
          <a:lstStyle/>
          <a:p>
            <a:pPr marL="0" indent="0" algn="l">
              <a:lnSpc>
                <a:spcPts val="3000"/>
              </a:lnSpc>
              <a:buNone/>
            </a:pPr>
            <a:r>
              <a:rPr lang="en-US" sz="1850" dirty="0">
                <a:solidFill>
                  <a:srgbClr val="FFFFFF"/>
                </a:solidFill>
                <a:latin typeface="PT Sans" pitchFamily="34" charset="0"/>
                <a:ea typeface="PT Sans" pitchFamily="34" charset="-122"/>
                <a:cs typeface="PT Sans" pitchFamily="34" charset="-120"/>
              </a:rPr>
              <a:t>Dignity, autonomy, and the right to self-determination</a:t>
            </a:r>
            <a:endParaRPr lang="en-US" sz="185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10" grpId="0" animBg="1"/>
      <p:bldP spid="11" grpId="0" animBg="1"/>
      <p:bldP spid="12" grpId="0" animBg="1"/>
      <p:bldP spid="14" grpId="0" animBg="1"/>
      <p:bldP spid="15" grpId="0" animBg="1"/>
      <p:bldP spid="16" grpId="0" animBg="1"/>
      <p:bldP spid="18"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837724" y="1256348"/>
            <a:ext cx="10465356" cy="704017"/>
          </a:xfrm>
          <a:prstGeom prst="rect">
            <a:avLst/>
          </a:prstGeom>
          <a:noFill/>
          <a:ln/>
        </p:spPr>
        <p:txBody>
          <a:bodyPr wrap="none" lIns="0" tIns="0" rIns="0" bIns="0" rtlCol="0" anchor="t"/>
          <a:lstStyle/>
          <a:p>
            <a:pPr marL="0" indent="0" algn="l">
              <a:lnSpc>
                <a:spcPts val="5500"/>
              </a:lnSpc>
              <a:buNone/>
            </a:pPr>
            <a:r>
              <a:rPr lang="en-US" sz="4400" dirty="0">
                <a:solidFill>
                  <a:srgbClr val="FFFFFF"/>
                </a:solidFill>
                <a:latin typeface="Nunito Semi Bold" pitchFamily="34" charset="0"/>
                <a:ea typeface="Nunito Semi Bold" pitchFamily="34" charset="-122"/>
                <a:cs typeface="Nunito Semi Bold" pitchFamily="34" charset="-120"/>
              </a:rPr>
              <a:t>Application In Spinal Cord Injury Context</a:t>
            </a:r>
            <a:endParaRPr lang="en-US" sz="4400" dirty="0"/>
          </a:p>
        </p:txBody>
      </p:sp>
      <p:grpSp>
        <p:nvGrpSpPr>
          <p:cNvPr id="19" name="Group 18">
            <a:extLst>
              <a:ext uri="{FF2B5EF4-FFF2-40B4-BE49-F238E27FC236}">
                <a16:creationId xmlns:a16="http://schemas.microsoft.com/office/drawing/2014/main" id="{870DF41F-71AC-0926-1A60-DDE769137A5F}"/>
              </a:ext>
            </a:extLst>
          </p:cNvPr>
          <p:cNvGrpSpPr/>
          <p:nvPr/>
        </p:nvGrpSpPr>
        <p:grpSpPr>
          <a:xfrm>
            <a:off x="837724" y="2764036"/>
            <a:ext cx="3851434" cy="1261586"/>
            <a:chOff x="837724" y="2764036"/>
            <a:chExt cx="3851434" cy="1261586"/>
          </a:xfrm>
        </p:grpSpPr>
        <p:sp>
          <p:nvSpPr>
            <p:cNvPr id="3" name="Text 1"/>
            <p:cNvSpPr/>
            <p:nvPr/>
          </p:nvSpPr>
          <p:spPr>
            <a:xfrm>
              <a:off x="1262301" y="2764036"/>
              <a:ext cx="3426857" cy="351949"/>
            </a:xfrm>
            <a:prstGeom prst="rect">
              <a:avLst/>
            </a:prstGeom>
            <a:noFill/>
            <a:ln/>
          </p:spPr>
          <p:txBody>
            <a:bodyPr wrap="none" lIns="0" tIns="0" rIns="0" bIns="0" rtlCol="0" anchor="t"/>
            <a:lstStyle/>
            <a:p>
              <a:pPr marL="0" indent="0" algn="r">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Active Involvement in Care</a:t>
              </a:r>
              <a:endParaRPr lang="en-US" sz="2200" dirty="0"/>
            </a:p>
          </p:txBody>
        </p:sp>
        <p:sp>
          <p:nvSpPr>
            <p:cNvPr id="4" name="Text 2"/>
            <p:cNvSpPr/>
            <p:nvPr/>
          </p:nvSpPr>
          <p:spPr>
            <a:xfrm>
              <a:off x="837724" y="3259574"/>
              <a:ext cx="3851434" cy="766048"/>
            </a:xfrm>
            <a:prstGeom prst="rect">
              <a:avLst/>
            </a:prstGeom>
            <a:noFill/>
            <a:ln/>
          </p:spPr>
          <p:txBody>
            <a:bodyPr wrap="square" lIns="0" tIns="0" rIns="0" bIns="0" rtlCol="0" anchor="t"/>
            <a:lstStyle/>
            <a:p>
              <a:pPr marL="0" indent="0" algn="r">
                <a:lnSpc>
                  <a:spcPts val="3000"/>
                </a:lnSpc>
                <a:buNone/>
              </a:pPr>
              <a:r>
                <a:rPr lang="en-US" sz="1850" dirty="0">
                  <a:solidFill>
                    <a:srgbClr val="FFFFFF"/>
                  </a:solidFill>
                  <a:latin typeface="PT Sans" pitchFamily="34" charset="0"/>
                  <a:ea typeface="PT Sans" pitchFamily="34" charset="-122"/>
                  <a:cs typeface="PT Sans" pitchFamily="34" charset="-120"/>
                </a:rPr>
                <a:t>Patients shape their own treatment plans and rehabilitation goals</a:t>
              </a:r>
              <a:endParaRPr lang="en-US" sz="1850" dirty="0"/>
            </a:p>
          </p:txBody>
        </p:sp>
      </p:grpSp>
      <p:pic>
        <p:nvPicPr>
          <p:cNvPr id="5" name="Image 0" descr="preencoded.png"/>
          <p:cNvPicPr>
            <a:picLocks noChangeAspect="1"/>
          </p:cNvPicPr>
          <p:nvPr/>
        </p:nvPicPr>
        <p:blipFill>
          <a:blip r:embed="rId3"/>
          <a:stretch>
            <a:fillRect/>
          </a:stretch>
        </p:blipFill>
        <p:spPr>
          <a:xfrm>
            <a:off x="5048131" y="2439114"/>
            <a:ext cx="4534138" cy="4534138"/>
          </a:xfrm>
          <a:prstGeom prst="rect">
            <a:avLst/>
          </a:prstGeom>
        </p:spPr>
      </p:pic>
      <p:pic>
        <p:nvPicPr>
          <p:cNvPr id="6" name="Image 1" descr="preencoded.png"/>
          <p:cNvPicPr>
            <a:picLocks noChangeAspect="1"/>
          </p:cNvPicPr>
          <p:nvPr/>
        </p:nvPicPr>
        <p:blipFill>
          <a:blip r:embed="rId4"/>
          <a:stretch>
            <a:fillRect/>
          </a:stretch>
        </p:blipFill>
        <p:spPr>
          <a:xfrm>
            <a:off x="6013966" y="3360182"/>
            <a:ext cx="358140" cy="447675"/>
          </a:xfrm>
          <a:prstGeom prst="rect">
            <a:avLst/>
          </a:prstGeom>
        </p:spPr>
      </p:pic>
      <p:grpSp>
        <p:nvGrpSpPr>
          <p:cNvPr id="20" name="Group 19">
            <a:extLst>
              <a:ext uri="{FF2B5EF4-FFF2-40B4-BE49-F238E27FC236}">
                <a16:creationId xmlns:a16="http://schemas.microsoft.com/office/drawing/2014/main" id="{F6BCE102-A607-7938-E3F7-C0A75AA54BCC}"/>
              </a:ext>
            </a:extLst>
          </p:cNvPr>
          <p:cNvGrpSpPr/>
          <p:nvPr/>
        </p:nvGrpSpPr>
        <p:grpSpPr>
          <a:xfrm>
            <a:off x="9941243" y="2764036"/>
            <a:ext cx="3851434" cy="1261586"/>
            <a:chOff x="9941243" y="2764036"/>
            <a:chExt cx="3851434" cy="1261586"/>
          </a:xfrm>
        </p:grpSpPr>
        <p:sp>
          <p:nvSpPr>
            <p:cNvPr id="7" name="Text 3"/>
            <p:cNvSpPr/>
            <p:nvPr/>
          </p:nvSpPr>
          <p:spPr>
            <a:xfrm>
              <a:off x="9941243" y="2764036"/>
              <a:ext cx="3802618" cy="351949"/>
            </a:xfrm>
            <a:prstGeom prst="rect">
              <a:avLst/>
            </a:prstGeom>
            <a:noFill/>
            <a:ln/>
          </p:spPr>
          <p:txBody>
            <a:bodyPr wrap="none" lIns="0" tIns="0" rIns="0" bIns="0" rtlCol="0" anchor="t"/>
            <a:lstStyle/>
            <a:p>
              <a:pPr marL="0" indent="0" algn="l">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Lived Experience as Expertise</a:t>
              </a:r>
              <a:endParaRPr lang="en-US" sz="2200" dirty="0"/>
            </a:p>
          </p:txBody>
        </p:sp>
        <p:sp>
          <p:nvSpPr>
            <p:cNvPr id="8" name="Text 4"/>
            <p:cNvSpPr/>
            <p:nvPr/>
          </p:nvSpPr>
          <p:spPr>
            <a:xfrm>
              <a:off x="9941243" y="3259574"/>
              <a:ext cx="3851434" cy="766048"/>
            </a:xfrm>
            <a:prstGeom prst="rect">
              <a:avLst/>
            </a:prstGeom>
            <a:noFill/>
            <a:ln/>
          </p:spPr>
          <p:txBody>
            <a:bodyPr wrap="square" lIns="0" tIns="0" rIns="0" bIns="0" rtlCol="0" anchor="t"/>
            <a:lstStyle/>
            <a:p>
              <a:pPr marL="0" indent="0" algn="l">
                <a:lnSpc>
                  <a:spcPts val="3000"/>
                </a:lnSpc>
                <a:buNone/>
              </a:pPr>
              <a:r>
                <a:rPr lang="en-US" sz="1850" dirty="0">
                  <a:solidFill>
                    <a:srgbClr val="FFFFFF"/>
                  </a:solidFill>
                  <a:latin typeface="PT Sans" pitchFamily="34" charset="0"/>
                  <a:ea typeface="PT Sans" pitchFamily="34" charset="-122"/>
                  <a:cs typeface="PT Sans" pitchFamily="34" charset="-120"/>
                </a:rPr>
                <a:t>Firsthand insights guide research, service design, and policy</a:t>
              </a:r>
              <a:endParaRPr lang="en-US" sz="1850" dirty="0"/>
            </a:p>
          </p:txBody>
        </p:sp>
      </p:grpSp>
      <p:pic>
        <p:nvPicPr>
          <p:cNvPr id="9" name="Image 2" descr="preencoded.png"/>
          <p:cNvPicPr>
            <a:picLocks noChangeAspect="1"/>
          </p:cNvPicPr>
          <p:nvPr/>
        </p:nvPicPr>
        <p:blipFill>
          <a:blip r:embed="rId5"/>
          <a:stretch>
            <a:fillRect/>
          </a:stretch>
        </p:blipFill>
        <p:spPr>
          <a:xfrm>
            <a:off x="5048131" y="2439114"/>
            <a:ext cx="4534138" cy="4534138"/>
          </a:xfrm>
          <a:prstGeom prst="rect">
            <a:avLst/>
          </a:prstGeom>
        </p:spPr>
      </p:pic>
      <p:pic>
        <p:nvPicPr>
          <p:cNvPr id="10" name="Image 3" descr="preencoded.png"/>
          <p:cNvPicPr>
            <a:picLocks noChangeAspect="1"/>
          </p:cNvPicPr>
          <p:nvPr/>
        </p:nvPicPr>
        <p:blipFill>
          <a:blip r:embed="rId6"/>
          <a:stretch>
            <a:fillRect/>
          </a:stretch>
        </p:blipFill>
        <p:spPr>
          <a:xfrm>
            <a:off x="8258175" y="3360182"/>
            <a:ext cx="358140" cy="447675"/>
          </a:xfrm>
          <a:prstGeom prst="rect">
            <a:avLst/>
          </a:prstGeom>
        </p:spPr>
      </p:pic>
      <p:grpSp>
        <p:nvGrpSpPr>
          <p:cNvPr id="21" name="Group 20">
            <a:extLst>
              <a:ext uri="{FF2B5EF4-FFF2-40B4-BE49-F238E27FC236}">
                <a16:creationId xmlns:a16="http://schemas.microsoft.com/office/drawing/2014/main" id="{C5E86B86-7AC2-F616-D14F-E23210EF6E0F}"/>
              </a:ext>
            </a:extLst>
          </p:cNvPr>
          <p:cNvGrpSpPr/>
          <p:nvPr/>
        </p:nvGrpSpPr>
        <p:grpSpPr>
          <a:xfrm>
            <a:off x="9941243" y="5034677"/>
            <a:ext cx="3851434" cy="1613535"/>
            <a:chOff x="9941243" y="5034677"/>
            <a:chExt cx="3851434" cy="1613535"/>
          </a:xfrm>
        </p:grpSpPr>
        <p:sp>
          <p:nvSpPr>
            <p:cNvPr id="11" name="Text 5"/>
            <p:cNvSpPr/>
            <p:nvPr/>
          </p:nvSpPr>
          <p:spPr>
            <a:xfrm>
              <a:off x="9941243" y="5034677"/>
              <a:ext cx="3851434" cy="703898"/>
            </a:xfrm>
            <a:prstGeom prst="rect">
              <a:avLst/>
            </a:prstGeom>
            <a:noFill/>
            <a:ln/>
          </p:spPr>
          <p:txBody>
            <a:bodyPr wrap="square" lIns="0" tIns="0" rIns="0" bIns="0" rtlCol="0" anchor="t"/>
            <a:lstStyle/>
            <a:p>
              <a:pPr marL="0" indent="0" algn="l">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Identifying Gaps Through Patient Insight</a:t>
              </a:r>
              <a:endParaRPr lang="en-US" sz="2200" dirty="0"/>
            </a:p>
          </p:txBody>
        </p:sp>
        <p:sp>
          <p:nvSpPr>
            <p:cNvPr id="12" name="Text 6"/>
            <p:cNvSpPr/>
            <p:nvPr/>
          </p:nvSpPr>
          <p:spPr>
            <a:xfrm>
              <a:off x="9941243" y="5882164"/>
              <a:ext cx="3851434" cy="766048"/>
            </a:xfrm>
            <a:prstGeom prst="rect">
              <a:avLst/>
            </a:prstGeom>
            <a:noFill/>
            <a:ln/>
          </p:spPr>
          <p:txBody>
            <a:bodyPr wrap="square" lIns="0" tIns="0" rIns="0" bIns="0" rtlCol="0" anchor="t"/>
            <a:lstStyle/>
            <a:p>
              <a:pPr marL="0" indent="0" algn="l">
                <a:lnSpc>
                  <a:spcPts val="3000"/>
                </a:lnSpc>
                <a:buNone/>
              </a:pPr>
              <a:r>
                <a:rPr lang="en-US" sz="1850" dirty="0">
                  <a:solidFill>
                    <a:srgbClr val="FFFFFF"/>
                  </a:solidFill>
                  <a:latin typeface="PT Sans" pitchFamily="34" charset="0"/>
                  <a:ea typeface="PT Sans" pitchFamily="34" charset="-122"/>
                  <a:cs typeface="PT Sans" pitchFamily="34" charset="-120"/>
                </a:rPr>
                <a:t>Patient perspectives highlight unmet needs in service delivery</a:t>
              </a:r>
              <a:endParaRPr lang="en-US" sz="1850" dirty="0"/>
            </a:p>
          </p:txBody>
        </p:sp>
      </p:grpSp>
      <p:pic>
        <p:nvPicPr>
          <p:cNvPr id="13" name="Image 4" descr="preencoded.png"/>
          <p:cNvPicPr>
            <a:picLocks noChangeAspect="1"/>
          </p:cNvPicPr>
          <p:nvPr/>
        </p:nvPicPr>
        <p:blipFill>
          <a:blip r:embed="rId7"/>
          <a:stretch>
            <a:fillRect/>
          </a:stretch>
        </p:blipFill>
        <p:spPr>
          <a:xfrm>
            <a:off x="5048131" y="2439114"/>
            <a:ext cx="4534138" cy="4534138"/>
          </a:xfrm>
          <a:prstGeom prst="rect">
            <a:avLst/>
          </a:prstGeom>
        </p:spPr>
      </p:pic>
      <p:pic>
        <p:nvPicPr>
          <p:cNvPr id="14" name="Image 5" descr="preencoded.png"/>
          <p:cNvPicPr>
            <a:picLocks noChangeAspect="1"/>
          </p:cNvPicPr>
          <p:nvPr/>
        </p:nvPicPr>
        <p:blipFill>
          <a:blip r:embed="rId8"/>
          <a:stretch>
            <a:fillRect/>
          </a:stretch>
        </p:blipFill>
        <p:spPr>
          <a:xfrm>
            <a:off x="8258175" y="5604391"/>
            <a:ext cx="358140" cy="447675"/>
          </a:xfrm>
          <a:prstGeom prst="rect">
            <a:avLst/>
          </a:prstGeom>
        </p:spPr>
      </p:pic>
      <p:grpSp>
        <p:nvGrpSpPr>
          <p:cNvPr id="22" name="Group 21">
            <a:extLst>
              <a:ext uri="{FF2B5EF4-FFF2-40B4-BE49-F238E27FC236}">
                <a16:creationId xmlns:a16="http://schemas.microsoft.com/office/drawing/2014/main" id="{7A0EFA77-5E00-0261-7858-0D13A5916B7F}"/>
              </a:ext>
            </a:extLst>
          </p:cNvPr>
          <p:cNvGrpSpPr/>
          <p:nvPr/>
        </p:nvGrpSpPr>
        <p:grpSpPr>
          <a:xfrm>
            <a:off x="837724" y="5210651"/>
            <a:ext cx="3851434" cy="1261586"/>
            <a:chOff x="837724" y="5210651"/>
            <a:chExt cx="3851434" cy="1261586"/>
          </a:xfrm>
        </p:grpSpPr>
        <p:sp>
          <p:nvSpPr>
            <p:cNvPr id="15" name="Text 7"/>
            <p:cNvSpPr/>
            <p:nvPr/>
          </p:nvSpPr>
          <p:spPr>
            <a:xfrm>
              <a:off x="1765221" y="5210651"/>
              <a:ext cx="2923937" cy="351949"/>
            </a:xfrm>
            <a:prstGeom prst="rect">
              <a:avLst/>
            </a:prstGeom>
            <a:noFill/>
            <a:ln/>
          </p:spPr>
          <p:txBody>
            <a:bodyPr wrap="none" lIns="0" tIns="0" rIns="0" bIns="0" rtlCol="0" anchor="t"/>
            <a:lstStyle/>
            <a:p>
              <a:pPr marL="0" indent="0" algn="r">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Power of Peer Support</a:t>
              </a:r>
              <a:endParaRPr lang="en-US" sz="2200" dirty="0"/>
            </a:p>
          </p:txBody>
        </p:sp>
        <p:sp>
          <p:nvSpPr>
            <p:cNvPr id="16" name="Text 8"/>
            <p:cNvSpPr/>
            <p:nvPr/>
          </p:nvSpPr>
          <p:spPr>
            <a:xfrm>
              <a:off x="837724" y="5706189"/>
              <a:ext cx="3851434" cy="766048"/>
            </a:xfrm>
            <a:prstGeom prst="rect">
              <a:avLst/>
            </a:prstGeom>
            <a:noFill/>
            <a:ln/>
          </p:spPr>
          <p:txBody>
            <a:bodyPr wrap="square" lIns="0" tIns="0" rIns="0" bIns="0" rtlCol="0" anchor="t"/>
            <a:lstStyle/>
            <a:p>
              <a:pPr marL="0" indent="0" algn="r">
                <a:lnSpc>
                  <a:spcPts val="3000"/>
                </a:lnSpc>
                <a:buNone/>
              </a:pPr>
              <a:r>
                <a:rPr lang="en-US" sz="1850" dirty="0">
                  <a:solidFill>
                    <a:srgbClr val="FFFFFF"/>
                  </a:solidFill>
                  <a:latin typeface="PT Sans" pitchFamily="34" charset="0"/>
                  <a:ea typeface="PT Sans" pitchFamily="34" charset="-122"/>
                  <a:cs typeface="PT Sans" pitchFamily="34" charset="-120"/>
                </a:rPr>
                <a:t>Mentorship fosters hope, motivation, and practical guidance</a:t>
              </a:r>
              <a:endParaRPr lang="en-US" sz="1850" dirty="0"/>
            </a:p>
          </p:txBody>
        </p:sp>
      </p:grpSp>
      <p:pic>
        <p:nvPicPr>
          <p:cNvPr id="17" name="Image 6" descr="preencoded.png"/>
          <p:cNvPicPr>
            <a:picLocks noChangeAspect="1"/>
          </p:cNvPicPr>
          <p:nvPr/>
        </p:nvPicPr>
        <p:blipFill>
          <a:blip r:embed="rId9"/>
          <a:stretch>
            <a:fillRect/>
          </a:stretch>
        </p:blipFill>
        <p:spPr>
          <a:xfrm>
            <a:off x="5048131" y="2439114"/>
            <a:ext cx="4534138" cy="4534138"/>
          </a:xfrm>
          <a:prstGeom prst="rect">
            <a:avLst/>
          </a:prstGeom>
        </p:spPr>
      </p:pic>
      <p:pic>
        <p:nvPicPr>
          <p:cNvPr id="18" name="Image 7" descr="preencoded.png"/>
          <p:cNvPicPr>
            <a:picLocks noChangeAspect="1"/>
          </p:cNvPicPr>
          <p:nvPr/>
        </p:nvPicPr>
        <p:blipFill>
          <a:blip r:embed="rId10"/>
          <a:stretch>
            <a:fillRect/>
          </a:stretch>
        </p:blipFill>
        <p:spPr>
          <a:xfrm>
            <a:off x="6013966" y="5604391"/>
            <a:ext cx="358140" cy="4476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90656" y="974527"/>
            <a:ext cx="5906691" cy="648057"/>
          </a:xfrm>
          <a:prstGeom prst="rect">
            <a:avLst/>
          </a:prstGeom>
          <a:noFill/>
          <a:ln/>
        </p:spPr>
        <p:txBody>
          <a:bodyPr wrap="none" lIns="0" tIns="0" rIns="0" bIns="0" rtlCol="0" anchor="t"/>
          <a:lstStyle/>
          <a:p>
            <a:pPr marL="0" indent="0" algn="l">
              <a:lnSpc>
                <a:spcPts val="5100"/>
              </a:lnSpc>
              <a:buNone/>
            </a:pPr>
            <a:r>
              <a:rPr lang="en-US" sz="4400" dirty="0">
                <a:solidFill>
                  <a:srgbClr val="FFFFFF"/>
                </a:solidFill>
                <a:latin typeface="Nunito Semi Bold" pitchFamily="34" charset="0"/>
                <a:ea typeface="Nunito Semi Bold" pitchFamily="34" charset="-122"/>
                <a:cs typeface="Nunito Semi Bold" pitchFamily="34" charset="-120"/>
              </a:rPr>
              <a:t>Practical Implementation</a:t>
            </a:r>
            <a:endParaRPr lang="en-US" sz="4400" dirty="0"/>
          </a:p>
        </p:txBody>
      </p:sp>
      <p:pic>
        <p:nvPicPr>
          <p:cNvPr id="4" name="Image 1" descr="preencoded.png"/>
          <p:cNvPicPr>
            <a:picLocks noChangeAspect="1"/>
          </p:cNvPicPr>
          <p:nvPr/>
        </p:nvPicPr>
        <p:blipFill>
          <a:blip r:embed="rId4"/>
          <a:stretch>
            <a:fillRect/>
          </a:stretch>
        </p:blipFill>
        <p:spPr>
          <a:xfrm>
            <a:off x="6257687" y="1959650"/>
            <a:ext cx="1101804" cy="1322189"/>
          </a:xfrm>
          <a:prstGeom prst="rect">
            <a:avLst/>
          </a:prstGeom>
        </p:spPr>
      </p:pic>
      <p:grpSp>
        <p:nvGrpSpPr>
          <p:cNvPr id="20" name="Group 19">
            <a:extLst>
              <a:ext uri="{FF2B5EF4-FFF2-40B4-BE49-F238E27FC236}">
                <a16:creationId xmlns:a16="http://schemas.microsoft.com/office/drawing/2014/main" id="{8772D18E-924A-307A-AB51-EDCC06629A8B}"/>
              </a:ext>
            </a:extLst>
          </p:cNvPr>
          <p:cNvGrpSpPr/>
          <p:nvPr/>
        </p:nvGrpSpPr>
        <p:grpSpPr>
          <a:xfrm>
            <a:off x="7690009" y="2179915"/>
            <a:ext cx="6169104" cy="808792"/>
            <a:chOff x="7690009" y="2179915"/>
            <a:chExt cx="6169104" cy="808792"/>
          </a:xfrm>
        </p:grpSpPr>
        <p:sp>
          <p:nvSpPr>
            <p:cNvPr id="5" name="Text 1"/>
            <p:cNvSpPr/>
            <p:nvPr/>
          </p:nvSpPr>
          <p:spPr>
            <a:xfrm>
              <a:off x="7690009" y="2179915"/>
              <a:ext cx="2954179" cy="324088"/>
            </a:xfrm>
            <a:prstGeom prst="rect">
              <a:avLst/>
            </a:prstGeom>
            <a:noFill/>
            <a:ln/>
          </p:spPr>
          <p:txBody>
            <a:bodyPr wrap="none" lIns="0" tIns="0" rIns="0" bIns="0" rtlCol="0" anchor="t"/>
            <a:lstStyle/>
            <a:p>
              <a:pPr marL="0" indent="0" algn="l">
                <a:lnSpc>
                  <a:spcPts val="2550"/>
                </a:lnSpc>
                <a:buNone/>
              </a:pPr>
              <a:r>
                <a:rPr lang="en-US" sz="2000" dirty="0">
                  <a:solidFill>
                    <a:srgbClr val="FFFFFF"/>
                  </a:solidFill>
                  <a:latin typeface="Nunito Semi Bold" pitchFamily="34" charset="0"/>
                  <a:ea typeface="Nunito Semi Bold" pitchFamily="34" charset="-122"/>
                  <a:cs typeface="Nunito Semi Bold" pitchFamily="34" charset="-120"/>
                </a:rPr>
                <a:t>Embedding Patient Voice</a:t>
              </a:r>
              <a:endParaRPr lang="en-US" sz="2000" dirty="0"/>
            </a:p>
          </p:txBody>
        </p:sp>
        <p:sp>
          <p:nvSpPr>
            <p:cNvPr id="6" name="Text 2"/>
            <p:cNvSpPr/>
            <p:nvPr/>
          </p:nvSpPr>
          <p:spPr>
            <a:xfrm>
              <a:off x="7690009" y="2636163"/>
              <a:ext cx="6169104" cy="352544"/>
            </a:xfrm>
            <a:prstGeom prst="rect">
              <a:avLst/>
            </a:prstGeom>
            <a:noFill/>
            <a:ln/>
          </p:spPr>
          <p:txBody>
            <a:bodyPr wrap="none" lIns="0" tIns="0" rIns="0" bIns="0" rtlCol="0" anchor="t"/>
            <a:lstStyle/>
            <a:p>
              <a:pPr marL="0" indent="0" algn="l">
                <a:lnSpc>
                  <a:spcPts val="2750"/>
                </a:lnSpc>
                <a:buNone/>
              </a:pPr>
              <a:r>
                <a:rPr lang="en-US" sz="1700" dirty="0">
                  <a:solidFill>
                    <a:srgbClr val="FFFFFF"/>
                  </a:solidFill>
                  <a:latin typeface="PT Sans" pitchFamily="34" charset="0"/>
                  <a:ea typeface="PT Sans" pitchFamily="34" charset="-122"/>
                  <a:cs typeface="PT Sans" pitchFamily="34" charset="-120"/>
                </a:rPr>
                <a:t>Structured methods for involving patients in treatment planning</a:t>
              </a:r>
              <a:endParaRPr lang="en-US" sz="1700" dirty="0"/>
            </a:p>
          </p:txBody>
        </p:sp>
      </p:grpSp>
      <p:pic>
        <p:nvPicPr>
          <p:cNvPr id="7" name="Image 2" descr="preencoded.png"/>
          <p:cNvPicPr>
            <a:picLocks noChangeAspect="1"/>
          </p:cNvPicPr>
          <p:nvPr/>
        </p:nvPicPr>
        <p:blipFill>
          <a:blip r:embed="rId5"/>
          <a:stretch>
            <a:fillRect/>
          </a:stretch>
        </p:blipFill>
        <p:spPr>
          <a:xfrm>
            <a:off x="6257687" y="3281839"/>
            <a:ext cx="1101804" cy="1322189"/>
          </a:xfrm>
          <a:prstGeom prst="rect">
            <a:avLst/>
          </a:prstGeom>
        </p:spPr>
      </p:pic>
      <p:grpSp>
        <p:nvGrpSpPr>
          <p:cNvPr id="21" name="Group 20">
            <a:extLst>
              <a:ext uri="{FF2B5EF4-FFF2-40B4-BE49-F238E27FC236}">
                <a16:creationId xmlns:a16="http://schemas.microsoft.com/office/drawing/2014/main" id="{D30B1547-A728-AD77-72FC-E8DCF9056EC6}"/>
              </a:ext>
            </a:extLst>
          </p:cNvPr>
          <p:cNvGrpSpPr/>
          <p:nvPr/>
        </p:nvGrpSpPr>
        <p:grpSpPr>
          <a:xfrm>
            <a:off x="7690009" y="3502104"/>
            <a:ext cx="6169104" cy="808792"/>
            <a:chOff x="7690009" y="3502104"/>
            <a:chExt cx="6169104" cy="808792"/>
          </a:xfrm>
        </p:grpSpPr>
        <p:sp>
          <p:nvSpPr>
            <p:cNvPr id="8" name="Text 3"/>
            <p:cNvSpPr/>
            <p:nvPr/>
          </p:nvSpPr>
          <p:spPr>
            <a:xfrm>
              <a:off x="7690009" y="3502104"/>
              <a:ext cx="3306961" cy="324088"/>
            </a:xfrm>
            <a:prstGeom prst="rect">
              <a:avLst/>
            </a:prstGeom>
            <a:noFill/>
            <a:ln/>
          </p:spPr>
          <p:txBody>
            <a:bodyPr wrap="none" lIns="0" tIns="0" rIns="0" bIns="0" rtlCol="0" anchor="t"/>
            <a:lstStyle/>
            <a:p>
              <a:pPr marL="0" indent="0" algn="l">
                <a:lnSpc>
                  <a:spcPts val="2550"/>
                </a:lnSpc>
                <a:buNone/>
              </a:pPr>
              <a:r>
                <a:rPr lang="en-US" sz="2000" dirty="0">
                  <a:solidFill>
                    <a:srgbClr val="FFFFFF"/>
                  </a:solidFill>
                  <a:latin typeface="Nunito Semi Bold" pitchFamily="34" charset="0"/>
                  <a:ea typeface="Nunito Semi Bold" pitchFamily="34" charset="-122"/>
                  <a:cs typeface="Nunito Semi Bold" pitchFamily="34" charset="-120"/>
                </a:rPr>
                <a:t>Inclusive Research Practices</a:t>
              </a:r>
              <a:endParaRPr lang="en-US" sz="2000" dirty="0"/>
            </a:p>
          </p:txBody>
        </p:sp>
        <p:sp>
          <p:nvSpPr>
            <p:cNvPr id="9" name="Text 4"/>
            <p:cNvSpPr/>
            <p:nvPr/>
          </p:nvSpPr>
          <p:spPr>
            <a:xfrm>
              <a:off x="7690009" y="3958352"/>
              <a:ext cx="6169104" cy="352544"/>
            </a:xfrm>
            <a:prstGeom prst="rect">
              <a:avLst/>
            </a:prstGeom>
            <a:noFill/>
            <a:ln/>
          </p:spPr>
          <p:txBody>
            <a:bodyPr wrap="none" lIns="0" tIns="0" rIns="0" bIns="0" rtlCol="0" anchor="t"/>
            <a:lstStyle/>
            <a:p>
              <a:pPr marL="0" indent="0" algn="l">
                <a:lnSpc>
                  <a:spcPts val="2750"/>
                </a:lnSpc>
                <a:buNone/>
              </a:pPr>
              <a:r>
                <a:rPr lang="en-US" sz="1700" dirty="0">
                  <a:solidFill>
                    <a:srgbClr val="FFFFFF"/>
                  </a:solidFill>
                  <a:latin typeface="PT Sans" pitchFamily="34" charset="0"/>
                  <a:ea typeface="PT Sans" pitchFamily="34" charset="-122"/>
                  <a:cs typeface="PT Sans" pitchFamily="34" charset="-120"/>
                </a:rPr>
                <a:t>Engage individuals as partners in research design and evaluation</a:t>
              </a:r>
              <a:endParaRPr lang="en-US" sz="1700" dirty="0"/>
            </a:p>
          </p:txBody>
        </p:sp>
      </p:grpSp>
      <p:pic>
        <p:nvPicPr>
          <p:cNvPr id="10" name="Image 3" descr="preencoded.png"/>
          <p:cNvPicPr>
            <a:picLocks noChangeAspect="1"/>
          </p:cNvPicPr>
          <p:nvPr/>
        </p:nvPicPr>
        <p:blipFill>
          <a:blip r:embed="rId6"/>
          <a:stretch>
            <a:fillRect/>
          </a:stretch>
        </p:blipFill>
        <p:spPr>
          <a:xfrm>
            <a:off x="6257687" y="4604028"/>
            <a:ext cx="1101804" cy="1322189"/>
          </a:xfrm>
          <a:prstGeom prst="rect">
            <a:avLst/>
          </a:prstGeom>
        </p:spPr>
      </p:pic>
      <p:grpSp>
        <p:nvGrpSpPr>
          <p:cNvPr id="22" name="Group 21">
            <a:extLst>
              <a:ext uri="{FF2B5EF4-FFF2-40B4-BE49-F238E27FC236}">
                <a16:creationId xmlns:a16="http://schemas.microsoft.com/office/drawing/2014/main" id="{EEFB0F0F-2C10-015E-D5B6-439D4DA00AC4}"/>
              </a:ext>
            </a:extLst>
          </p:cNvPr>
          <p:cNvGrpSpPr/>
          <p:nvPr/>
        </p:nvGrpSpPr>
        <p:grpSpPr>
          <a:xfrm>
            <a:off x="7690009" y="4824293"/>
            <a:ext cx="6169104" cy="808792"/>
            <a:chOff x="7690009" y="4824293"/>
            <a:chExt cx="6169104" cy="808792"/>
          </a:xfrm>
        </p:grpSpPr>
        <p:sp>
          <p:nvSpPr>
            <p:cNvPr id="11" name="Text 5"/>
            <p:cNvSpPr/>
            <p:nvPr/>
          </p:nvSpPr>
          <p:spPr>
            <a:xfrm>
              <a:off x="7690009" y="4824293"/>
              <a:ext cx="3360063" cy="324088"/>
            </a:xfrm>
            <a:prstGeom prst="rect">
              <a:avLst/>
            </a:prstGeom>
            <a:noFill/>
            <a:ln/>
          </p:spPr>
          <p:txBody>
            <a:bodyPr wrap="none" lIns="0" tIns="0" rIns="0" bIns="0" rtlCol="0" anchor="t"/>
            <a:lstStyle/>
            <a:p>
              <a:pPr marL="0" indent="0" algn="l">
                <a:lnSpc>
                  <a:spcPts val="2550"/>
                </a:lnSpc>
                <a:buNone/>
              </a:pPr>
              <a:r>
                <a:rPr lang="en-US" sz="2000" dirty="0">
                  <a:solidFill>
                    <a:srgbClr val="FFFFFF"/>
                  </a:solidFill>
                  <a:latin typeface="Nunito Semi Bold" pitchFamily="34" charset="0"/>
                  <a:ea typeface="Nunito Semi Bold" pitchFamily="34" charset="-122"/>
                  <a:cs typeface="Nunito Semi Bold" pitchFamily="34" charset="-120"/>
                </a:rPr>
                <a:t>Integrating Lived Experience</a:t>
              </a:r>
              <a:endParaRPr lang="en-US" sz="2000" dirty="0"/>
            </a:p>
          </p:txBody>
        </p:sp>
        <p:sp>
          <p:nvSpPr>
            <p:cNvPr id="12" name="Text 6"/>
            <p:cNvSpPr/>
            <p:nvPr/>
          </p:nvSpPr>
          <p:spPr>
            <a:xfrm>
              <a:off x="7690009" y="5280541"/>
              <a:ext cx="6169104" cy="352544"/>
            </a:xfrm>
            <a:prstGeom prst="rect">
              <a:avLst/>
            </a:prstGeom>
            <a:noFill/>
            <a:ln/>
          </p:spPr>
          <p:txBody>
            <a:bodyPr wrap="none" lIns="0" tIns="0" rIns="0" bIns="0" rtlCol="0" anchor="t"/>
            <a:lstStyle/>
            <a:p>
              <a:pPr marL="0" indent="0" algn="l">
                <a:lnSpc>
                  <a:spcPts val="2750"/>
                </a:lnSpc>
                <a:buNone/>
              </a:pPr>
              <a:r>
                <a:rPr lang="en-US" sz="1700" dirty="0">
                  <a:solidFill>
                    <a:srgbClr val="FFFFFF"/>
                  </a:solidFill>
                  <a:latin typeface="PT Sans" pitchFamily="34" charset="0"/>
                  <a:ea typeface="PT Sans" pitchFamily="34" charset="-122"/>
                  <a:cs typeface="PT Sans" pitchFamily="34" charset="-120"/>
                </a:rPr>
                <a:t>Incorporate patient insights into medical education and training</a:t>
              </a:r>
              <a:endParaRPr lang="en-US" sz="1700" dirty="0"/>
            </a:p>
          </p:txBody>
        </p:sp>
      </p:grpSp>
      <p:pic>
        <p:nvPicPr>
          <p:cNvPr id="13" name="Image 4" descr="preencoded.png"/>
          <p:cNvPicPr>
            <a:picLocks noChangeAspect="1"/>
          </p:cNvPicPr>
          <p:nvPr/>
        </p:nvPicPr>
        <p:blipFill>
          <a:blip r:embed="rId7"/>
          <a:stretch>
            <a:fillRect/>
          </a:stretch>
        </p:blipFill>
        <p:spPr>
          <a:xfrm>
            <a:off x="6257687" y="5926217"/>
            <a:ext cx="1101804" cy="1322189"/>
          </a:xfrm>
          <a:prstGeom prst="rect">
            <a:avLst/>
          </a:prstGeom>
        </p:spPr>
      </p:pic>
      <p:grpSp>
        <p:nvGrpSpPr>
          <p:cNvPr id="23" name="Group 22">
            <a:extLst>
              <a:ext uri="{FF2B5EF4-FFF2-40B4-BE49-F238E27FC236}">
                <a16:creationId xmlns:a16="http://schemas.microsoft.com/office/drawing/2014/main" id="{3F07034F-BF51-6BD4-0B9E-FB91104340FB}"/>
              </a:ext>
            </a:extLst>
          </p:cNvPr>
          <p:cNvGrpSpPr/>
          <p:nvPr/>
        </p:nvGrpSpPr>
        <p:grpSpPr>
          <a:xfrm>
            <a:off x="7690009" y="6146483"/>
            <a:ext cx="6169104" cy="808791"/>
            <a:chOff x="7690009" y="6146483"/>
            <a:chExt cx="6169104" cy="808791"/>
          </a:xfrm>
        </p:grpSpPr>
        <p:sp>
          <p:nvSpPr>
            <p:cNvPr id="14" name="Text 7"/>
            <p:cNvSpPr/>
            <p:nvPr/>
          </p:nvSpPr>
          <p:spPr>
            <a:xfrm>
              <a:off x="7690009" y="6146483"/>
              <a:ext cx="3156347" cy="324088"/>
            </a:xfrm>
            <a:prstGeom prst="rect">
              <a:avLst/>
            </a:prstGeom>
            <a:noFill/>
            <a:ln/>
          </p:spPr>
          <p:txBody>
            <a:bodyPr wrap="none" lIns="0" tIns="0" rIns="0" bIns="0" rtlCol="0" anchor="t"/>
            <a:lstStyle/>
            <a:p>
              <a:pPr marL="0" indent="0" algn="l">
                <a:lnSpc>
                  <a:spcPts val="2550"/>
                </a:lnSpc>
                <a:buNone/>
              </a:pPr>
              <a:r>
                <a:rPr lang="en-US" sz="2000" dirty="0">
                  <a:solidFill>
                    <a:srgbClr val="FFFFFF"/>
                  </a:solidFill>
                  <a:latin typeface="Nunito Semi Bold" pitchFamily="34" charset="0"/>
                  <a:ea typeface="Nunito Semi Bold" pitchFamily="34" charset="-122"/>
                  <a:cs typeface="Nunito Semi Bold" pitchFamily="34" charset="-120"/>
                </a:rPr>
                <a:t>Collaborative Goal-Setting</a:t>
              </a:r>
              <a:endParaRPr lang="en-US" sz="2000" dirty="0"/>
            </a:p>
          </p:txBody>
        </p:sp>
        <p:sp>
          <p:nvSpPr>
            <p:cNvPr id="15" name="Text 8"/>
            <p:cNvSpPr/>
            <p:nvPr/>
          </p:nvSpPr>
          <p:spPr>
            <a:xfrm>
              <a:off x="7690009" y="6602730"/>
              <a:ext cx="6169104" cy="352544"/>
            </a:xfrm>
            <a:prstGeom prst="rect">
              <a:avLst/>
            </a:prstGeom>
            <a:noFill/>
            <a:ln/>
          </p:spPr>
          <p:txBody>
            <a:bodyPr wrap="none" lIns="0" tIns="0" rIns="0" bIns="0" rtlCol="0" anchor="t"/>
            <a:lstStyle/>
            <a:p>
              <a:pPr marL="0" indent="0" algn="l">
                <a:lnSpc>
                  <a:spcPts val="2750"/>
                </a:lnSpc>
                <a:buNone/>
              </a:pPr>
              <a:r>
                <a:rPr lang="en-US" sz="1700" dirty="0">
                  <a:solidFill>
                    <a:srgbClr val="FFFFFF"/>
                  </a:solidFill>
                  <a:latin typeface="PT Sans" pitchFamily="34" charset="0"/>
                  <a:ea typeface="PT Sans" pitchFamily="34" charset="-122"/>
                  <a:cs typeface="PT Sans" pitchFamily="34" charset="-120"/>
                </a:rPr>
                <a:t>Promote shared decision-making in rehabilitation planning</a:t>
              </a:r>
              <a:endParaRPr lang="en-US" sz="17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595842" y="329089"/>
            <a:ext cx="2905905" cy="880140"/>
          </a:xfrm>
          <a:prstGeom prst="rect">
            <a:avLst/>
          </a:prstGeom>
          <a:noFill/>
          <a:ln/>
        </p:spPr>
        <p:txBody>
          <a:bodyPr wrap="none" lIns="0" tIns="0" rIns="0" bIns="0" rtlCol="0" anchor="t"/>
          <a:lstStyle/>
          <a:p>
            <a:pPr marL="0" indent="0" algn="l">
              <a:lnSpc>
                <a:spcPts val="2750"/>
              </a:lnSpc>
              <a:buNone/>
            </a:pPr>
            <a:endParaRPr lang="en-US" sz="4400" dirty="0">
              <a:solidFill>
                <a:srgbClr val="FFFFFF"/>
              </a:solidFill>
              <a:latin typeface="Nunito Semi Bold" pitchFamily="34" charset="0"/>
              <a:ea typeface="Nunito Semi Bold" pitchFamily="34" charset="-122"/>
              <a:cs typeface="Nunito Semi Bold" pitchFamily="34" charset="-120"/>
            </a:endParaRPr>
          </a:p>
          <a:p>
            <a:pPr marL="0" indent="0" algn="l">
              <a:lnSpc>
                <a:spcPts val="2750"/>
              </a:lnSpc>
              <a:buNone/>
            </a:pPr>
            <a:r>
              <a:rPr lang="en-US" sz="4400" dirty="0">
                <a:solidFill>
                  <a:srgbClr val="FFFFFF"/>
                </a:solidFill>
                <a:latin typeface="Nunito Semi Bold" pitchFamily="34" charset="0"/>
                <a:ea typeface="Nunito Semi Bold" pitchFamily="34" charset="-122"/>
                <a:cs typeface="Nunito Semi Bold" pitchFamily="34" charset="-120"/>
              </a:rPr>
              <a:t>Challenges and Barriers</a:t>
            </a:r>
            <a:endParaRPr lang="en-US" sz="4400" dirty="0"/>
          </a:p>
        </p:txBody>
      </p:sp>
      <p:sp>
        <p:nvSpPr>
          <p:cNvPr id="3" name="Text 1"/>
          <p:cNvSpPr/>
          <p:nvPr/>
        </p:nvSpPr>
        <p:spPr>
          <a:xfrm>
            <a:off x="595842" y="1446881"/>
            <a:ext cx="1408033" cy="175974"/>
          </a:xfrm>
          <a:prstGeom prst="rect">
            <a:avLst/>
          </a:prstGeom>
          <a:noFill/>
          <a:ln/>
        </p:spPr>
        <p:txBody>
          <a:bodyPr wrap="none" lIns="0" tIns="0" rIns="0" bIns="0" rtlCol="0" anchor="t"/>
          <a:lstStyle/>
          <a:p>
            <a:pPr marL="0" indent="0" algn="l">
              <a:lnSpc>
                <a:spcPts val="1350"/>
              </a:lnSpc>
              <a:buNone/>
            </a:pPr>
            <a:r>
              <a:rPr lang="en-US" sz="2200" dirty="0">
                <a:solidFill>
                  <a:srgbClr val="FFFFFF"/>
                </a:solidFill>
                <a:latin typeface="Nunito Semi Bold" pitchFamily="34" charset="0"/>
                <a:ea typeface="Nunito Semi Bold" pitchFamily="34" charset="-122"/>
                <a:cs typeface="Nunito Semi Bold" pitchFamily="34" charset="-120"/>
              </a:rPr>
              <a:t>Power Dynamics</a:t>
            </a:r>
            <a:endParaRPr lang="en-US" sz="2200" dirty="0"/>
          </a:p>
        </p:txBody>
      </p:sp>
      <p:sp>
        <p:nvSpPr>
          <p:cNvPr id="4" name="Text 2"/>
          <p:cNvSpPr/>
          <p:nvPr/>
        </p:nvSpPr>
        <p:spPr>
          <a:xfrm>
            <a:off x="595842" y="1860507"/>
            <a:ext cx="6750368" cy="191453"/>
          </a:xfrm>
          <a:prstGeom prst="rect">
            <a:avLst/>
          </a:prstGeom>
          <a:noFill/>
          <a:ln/>
        </p:spPr>
        <p:txBody>
          <a:bodyPr wrap="none" lIns="0" tIns="0" rIns="0" bIns="0" rtlCol="0" anchor="t"/>
          <a:lstStyle/>
          <a:p>
            <a:pPr marL="0" indent="0" algn="l">
              <a:lnSpc>
                <a:spcPts val="1500"/>
              </a:lnSpc>
              <a:buNone/>
            </a:pPr>
            <a:r>
              <a:rPr lang="en-US" sz="1400" dirty="0">
                <a:solidFill>
                  <a:srgbClr val="FFFFFF"/>
                </a:solidFill>
                <a:latin typeface="PT Sans" pitchFamily="34" charset="0"/>
                <a:ea typeface="PT Sans" pitchFamily="34" charset="-122"/>
                <a:cs typeface="PT Sans" pitchFamily="34" charset="-120"/>
              </a:rPr>
              <a:t>Traditional hierarchies limit meaningful patient participation in </a:t>
            </a:r>
            <a:r>
              <a:rPr lang="en-US" sz="1850" dirty="0">
                <a:solidFill>
                  <a:srgbClr val="FFFFFF"/>
                </a:solidFill>
                <a:latin typeface="PT Sans" pitchFamily="34" charset="0"/>
                <a:ea typeface="PT Sans" pitchFamily="34" charset="-122"/>
                <a:cs typeface="PT Sans" pitchFamily="34" charset="-120"/>
              </a:rPr>
              <a:t>decision-making</a:t>
            </a:r>
            <a:endParaRPr lang="en-US" sz="1850" dirty="0"/>
          </a:p>
        </p:txBody>
      </p:sp>
      <p:pic>
        <p:nvPicPr>
          <p:cNvPr id="5" name="Image 0" descr="preencoded.png"/>
          <p:cNvPicPr>
            <a:picLocks noChangeAspect="1"/>
          </p:cNvPicPr>
          <p:nvPr/>
        </p:nvPicPr>
        <p:blipFill>
          <a:blip r:embed="rId3"/>
          <a:stretch>
            <a:fillRect/>
          </a:stretch>
        </p:blipFill>
        <p:spPr>
          <a:xfrm>
            <a:off x="678432" y="2510450"/>
            <a:ext cx="6415542" cy="4389582"/>
          </a:xfrm>
          <a:prstGeom prst="rect">
            <a:avLst/>
          </a:prstGeom>
        </p:spPr>
      </p:pic>
      <p:sp>
        <p:nvSpPr>
          <p:cNvPr id="6" name="Text 3"/>
          <p:cNvSpPr/>
          <p:nvPr/>
        </p:nvSpPr>
        <p:spPr>
          <a:xfrm>
            <a:off x="7645771" y="1446881"/>
            <a:ext cx="1408033" cy="175974"/>
          </a:xfrm>
          <a:prstGeom prst="rect">
            <a:avLst/>
          </a:prstGeom>
          <a:noFill/>
          <a:ln/>
        </p:spPr>
        <p:txBody>
          <a:bodyPr wrap="none" lIns="0" tIns="0" rIns="0" bIns="0" rtlCol="0" anchor="t"/>
          <a:lstStyle/>
          <a:p>
            <a:pPr marL="0" indent="0" algn="l">
              <a:lnSpc>
                <a:spcPts val="1350"/>
              </a:lnSpc>
              <a:buNone/>
            </a:pPr>
            <a:r>
              <a:rPr lang="en-US" sz="2200" dirty="0">
                <a:solidFill>
                  <a:srgbClr val="FFFFFF"/>
                </a:solidFill>
                <a:latin typeface="Nunito Semi Bold" pitchFamily="34" charset="0"/>
                <a:ea typeface="Nunito Semi Bold" pitchFamily="34" charset="-122"/>
                <a:cs typeface="Nunito Semi Bold" pitchFamily="34" charset="-120"/>
              </a:rPr>
              <a:t>Knowledge Gaps</a:t>
            </a:r>
            <a:endParaRPr lang="en-US" sz="2200" dirty="0"/>
          </a:p>
        </p:txBody>
      </p:sp>
      <p:sp>
        <p:nvSpPr>
          <p:cNvPr id="7" name="Text 4"/>
          <p:cNvSpPr/>
          <p:nvPr/>
        </p:nvSpPr>
        <p:spPr>
          <a:xfrm>
            <a:off x="7645771" y="1860507"/>
            <a:ext cx="6750368" cy="191453"/>
          </a:xfrm>
          <a:prstGeom prst="rect">
            <a:avLst/>
          </a:prstGeom>
          <a:noFill/>
          <a:ln/>
        </p:spPr>
        <p:txBody>
          <a:bodyPr wrap="none" lIns="0" tIns="0" rIns="0" bIns="0" rtlCol="0" anchor="t"/>
          <a:lstStyle/>
          <a:p>
            <a:pPr marL="0" indent="0" algn="l">
              <a:lnSpc>
                <a:spcPts val="1500"/>
              </a:lnSpc>
              <a:buNone/>
            </a:pPr>
            <a:r>
              <a:rPr lang="en-US" sz="1400" dirty="0">
                <a:solidFill>
                  <a:srgbClr val="FFFFFF"/>
                </a:solidFill>
                <a:latin typeface="PT Sans" pitchFamily="34" charset="0"/>
                <a:ea typeface="PT Sans" pitchFamily="34" charset="-122"/>
                <a:cs typeface="PT Sans" pitchFamily="34" charset="-120"/>
              </a:rPr>
              <a:t>Differences between clinical expertise and lived experience hinder mutual understanding</a:t>
            </a:r>
            <a:endParaRPr lang="en-US" sz="1400" dirty="0"/>
          </a:p>
        </p:txBody>
      </p:sp>
      <p:pic>
        <p:nvPicPr>
          <p:cNvPr id="8" name="Image 1" descr="preencoded.png"/>
          <p:cNvPicPr>
            <a:picLocks noChangeAspect="1"/>
          </p:cNvPicPr>
          <p:nvPr/>
        </p:nvPicPr>
        <p:blipFill>
          <a:blip r:embed="rId4"/>
          <a:stretch>
            <a:fillRect/>
          </a:stretch>
        </p:blipFill>
        <p:spPr>
          <a:xfrm>
            <a:off x="7703058" y="2510450"/>
            <a:ext cx="6415543" cy="438958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EDC1C-8114-BFC8-8524-9F1D78E5D491}"/>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0735B82C-CB56-4187-E215-CF5021D3CED3}"/>
              </a:ext>
            </a:extLst>
          </p:cNvPr>
          <p:cNvSpPr/>
          <p:nvPr/>
        </p:nvSpPr>
        <p:spPr>
          <a:xfrm>
            <a:off x="477179" y="329089"/>
            <a:ext cx="3082885" cy="351949"/>
          </a:xfrm>
          <a:prstGeom prst="rect">
            <a:avLst/>
          </a:prstGeom>
          <a:noFill/>
          <a:ln/>
        </p:spPr>
        <p:txBody>
          <a:bodyPr wrap="none" lIns="0" tIns="0" rIns="0" bIns="0" rtlCol="0" anchor="t"/>
          <a:lstStyle/>
          <a:p>
            <a:pPr marL="0" indent="0" algn="l">
              <a:lnSpc>
                <a:spcPts val="2750"/>
              </a:lnSpc>
              <a:buNone/>
            </a:pPr>
            <a:endParaRPr lang="en-US" sz="4400" dirty="0">
              <a:solidFill>
                <a:srgbClr val="FFFFFF"/>
              </a:solidFill>
              <a:latin typeface="Nunito Semi Bold" pitchFamily="34" charset="0"/>
              <a:ea typeface="Nunito Semi Bold" pitchFamily="34" charset="-122"/>
              <a:cs typeface="Nunito Semi Bold" pitchFamily="34" charset="-120"/>
            </a:endParaRPr>
          </a:p>
          <a:p>
            <a:pPr marL="0" indent="0" algn="l">
              <a:lnSpc>
                <a:spcPts val="2750"/>
              </a:lnSpc>
              <a:buNone/>
            </a:pPr>
            <a:r>
              <a:rPr lang="en-US" sz="4400" dirty="0">
                <a:solidFill>
                  <a:srgbClr val="FFFFFF"/>
                </a:solidFill>
                <a:latin typeface="Nunito Semi Bold" pitchFamily="34" charset="0"/>
                <a:ea typeface="Nunito Semi Bold" pitchFamily="34" charset="-122"/>
                <a:cs typeface="Nunito Semi Bold" pitchFamily="34" charset="-120"/>
              </a:rPr>
              <a:t>Challenges and Barriers</a:t>
            </a:r>
            <a:endParaRPr lang="en-US" sz="4400" dirty="0"/>
          </a:p>
        </p:txBody>
      </p:sp>
      <p:sp>
        <p:nvSpPr>
          <p:cNvPr id="9" name="Text 5">
            <a:extLst>
              <a:ext uri="{FF2B5EF4-FFF2-40B4-BE49-F238E27FC236}">
                <a16:creationId xmlns:a16="http://schemas.microsoft.com/office/drawing/2014/main" id="{2F19F9A6-F6B2-229A-CB0E-7C23591D48B7}"/>
              </a:ext>
            </a:extLst>
          </p:cNvPr>
          <p:cNvSpPr/>
          <p:nvPr/>
        </p:nvSpPr>
        <p:spPr>
          <a:xfrm>
            <a:off x="610589" y="1431751"/>
            <a:ext cx="1408033" cy="191453"/>
          </a:xfrm>
          <a:prstGeom prst="rect">
            <a:avLst/>
          </a:prstGeom>
          <a:noFill/>
          <a:ln/>
        </p:spPr>
        <p:txBody>
          <a:bodyPr wrap="none" lIns="0" tIns="0" rIns="0" bIns="0" rtlCol="0" anchor="t"/>
          <a:lstStyle/>
          <a:p>
            <a:pPr marL="0" indent="0" algn="l">
              <a:lnSpc>
                <a:spcPts val="1350"/>
              </a:lnSpc>
              <a:buNone/>
            </a:pPr>
            <a:r>
              <a:rPr lang="en-US" sz="2200" dirty="0">
                <a:solidFill>
                  <a:srgbClr val="FFFFFF"/>
                </a:solidFill>
                <a:latin typeface="Nunito Semi Bold" pitchFamily="34" charset="0"/>
                <a:ea typeface="Nunito Semi Bold" pitchFamily="34" charset="-122"/>
                <a:cs typeface="Nunito Semi Bold" pitchFamily="34" charset="-120"/>
              </a:rPr>
              <a:t>Practical Barriers</a:t>
            </a:r>
            <a:endParaRPr lang="en-US" sz="2200" dirty="0"/>
          </a:p>
        </p:txBody>
      </p:sp>
      <p:sp>
        <p:nvSpPr>
          <p:cNvPr id="10" name="Text 6">
            <a:extLst>
              <a:ext uri="{FF2B5EF4-FFF2-40B4-BE49-F238E27FC236}">
                <a16:creationId xmlns:a16="http://schemas.microsoft.com/office/drawing/2014/main" id="{7D8339EC-1115-0700-1A16-6D2425F37C50}"/>
              </a:ext>
            </a:extLst>
          </p:cNvPr>
          <p:cNvSpPr/>
          <p:nvPr/>
        </p:nvSpPr>
        <p:spPr>
          <a:xfrm>
            <a:off x="610589" y="1860848"/>
            <a:ext cx="6750368" cy="191453"/>
          </a:xfrm>
          <a:prstGeom prst="rect">
            <a:avLst/>
          </a:prstGeom>
          <a:noFill/>
          <a:ln/>
        </p:spPr>
        <p:txBody>
          <a:bodyPr wrap="none" lIns="0" tIns="0" rIns="0" bIns="0" rtlCol="0" anchor="t"/>
          <a:lstStyle/>
          <a:p>
            <a:pPr marL="0" indent="0" algn="l">
              <a:lnSpc>
                <a:spcPts val="1500"/>
              </a:lnSpc>
              <a:buNone/>
            </a:pPr>
            <a:r>
              <a:rPr lang="en-US" sz="1400" dirty="0">
                <a:solidFill>
                  <a:srgbClr val="FFFFFF"/>
                </a:solidFill>
                <a:latin typeface="PT Sans" pitchFamily="34" charset="0"/>
                <a:ea typeface="PT Sans" pitchFamily="34" charset="-122"/>
                <a:cs typeface="PT Sans" pitchFamily="34" charset="-120"/>
              </a:rPr>
              <a:t>Physical accessibility, time constraints, and limited resources impede full involvement</a:t>
            </a:r>
            <a:endParaRPr lang="en-US" sz="1400" dirty="0"/>
          </a:p>
        </p:txBody>
      </p:sp>
      <p:pic>
        <p:nvPicPr>
          <p:cNvPr id="11" name="Image 2" descr="preencoded.png">
            <a:extLst>
              <a:ext uri="{FF2B5EF4-FFF2-40B4-BE49-F238E27FC236}">
                <a16:creationId xmlns:a16="http://schemas.microsoft.com/office/drawing/2014/main" id="{A1AF8197-927F-F317-1BB5-7AAFF43EF371}"/>
              </a:ext>
            </a:extLst>
          </p:cNvPr>
          <p:cNvPicPr>
            <a:picLocks noChangeAspect="1"/>
          </p:cNvPicPr>
          <p:nvPr/>
        </p:nvPicPr>
        <p:blipFill>
          <a:blip r:embed="rId3"/>
          <a:stretch>
            <a:fillRect/>
          </a:stretch>
        </p:blipFill>
        <p:spPr>
          <a:xfrm>
            <a:off x="625341" y="2422121"/>
            <a:ext cx="6386049" cy="4369402"/>
          </a:xfrm>
          <a:prstGeom prst="rect">
            <a:avLst/>
          </a:prstGeom>
        </p:spPr>
      </p:pic>
      <p:sp>
        <p:nvSpPr>
          <p:cNvPr id="12" name="Text 7">
            <a:extLst>
              <a:ext uri="{FF2B5EF4-FFF2-40B4-BE49-F238E27FC236}">
                <a16:creationId xmlns:a16="http://schemas.microsoft.com/office/drawing/2014/main" id="{73C48A8C-CB5E-90D5-431F-A7937943FD09}"/>
              </a:ext>
            </a:extLst>
          </p:cNvPr>
          <p:cNvSpPr/>
          <p:nvPr/>
        </p:nvSpPr>
        <p:spPr>
          <a:xfrm>
            <a:off x="7660518" y="1447230"/>
            <a:ext cx="1408033" cy="175974"/>
          </a:xfrm>
          <a:prstGeom prst="rect">
            <a:avLst/>
          </a:prstGeom>
          <a:noFill/>
          <a:ln/>
        </p:spPr>
        <p:txBody>
          <a:bodyPr wrap="none" lIns="0" tIns="0" rIns="0" bIns="0" rtlCol="0" anchor="t"/>
          <a:lstStyle/>
          <a:p>
            <a:pPr marL="0" indent="0" algn="l">
              <a:lnSpc>
                <a:spcPts val="1350"/>
              </a:lnSpc>
              <a:buNone/>
            </a:pPr>
            <a:r>
              <a:rPr lang="en-US" sz="2200" dirty="0">
                <a:solidFill>
                  <a:srgbClr val="FFFFFF"/>
                </a:solidFill>
                <a:latin typeface="Nunito Semi Bold" pitchFamily="34" charset="0"/>
                <a:ea typeface="Nunito Semi Bold" pitchFamily="34" charset="-122"/>
                <a:cs typeface="Nunito Semi Bold" pitchFamily="34" charset="-120"/>
              </a:rPr>
              <a:t>Diverse Voices</a:t>
            </a:r>
            <a:endParaRPr lang="en-US" sz="2200" dirty="0"/>
          </a:p>
        </p:txBody>
      </p:sp>
      <p:sp>
        <p:nvSpPr>
          <p:cNvPr id="13" name="Text 8">
            <a:extLst>
              <a:ext uri="{FF2B5EF4-FFF2-40B4-BE49-F238E27FC236}">
                <a16:creationId xmlns:a16="http://schemas.microsoft.com/office/drawing/2014/main" id="{8CC4818F-6791-1E49-1883-F5C8B56061D3}"/>
              </a:ext>
            </a:extLst>
          </p:cNvPr>
          <p:cNvSpPr/>
          <p:nvPr/>
        </p:nvSpPr>
        <p:spPr>
          <a:xfrm>
            <a:off x="7660518" y="1860848"/>
            <a:ext cx="6750368" cy="191453"/>
          </a:xfrm>
          <a:prstGeom prst="rect">
            <a:avLst/>
          </a:prstGeom>
          <a:noFill/>
          <a:ln/>
        </p:spPr>
        <p:txBody>
          <a:bodyPr wrap="none" lIns="0" tIns="0" rIns="0" bIns="0" rtlCol="0" anchor="t"/>
          <a:lstStyle/>
          <a:p>
            <a:pPr marL="0" indent="0" algn="l">
              <a:lnSpc>
                <a:spcPts val="1500"/>
              </a:lnSpc>
              <a:buNone/>
            </a:pPr>
            <a:r>
              <a:rPr lang="en-US" sz="1400" dirty="0">
                <a:solidFill>
                  <a:srgbClr val="FFFFFF"/>
                </a:solidFill>
                <a:latin typeface="PT Sans" pitchFamily="34" charset="0"/>
                <a:ea typeface="PT Sans" pitchFamily="34" charset="-122"/>
                <a:cs typeface="PT Sans" pitchFamily="34" charset="-120"/>
              </a:rPr>
              <a:t>Balancing varied needs within the disability community requires sensitivity</a:t>
            </a:r>
            <a:endParaRPr lang="en-US" sz="1400" dirty="0"/>
          </a:p>
        </p:txBody>
      </p:sp>
      <p:pic>
        <p:nvPicPr>
          <p:cNvPr id="14" name="Image 3" descr="preencoded.png">
            <a:extLst>
              <a:ext uri="{FF2B5EF4-FFF2-40B4-BE49-F238E27FC236}">
                <a16:creationId xmlns:a16="http://schemas.microsoft.com/office/drawing/2014/main" id="{BD2D3473-DBA8-16F0-9E30-AE4AC62CFB15}"/>
              </a:ext>
            </a:extLst>
          </p:cNvPr>
          <p:cNvPicPr>
            <a:picLocks noChangeAspect="1"/>
          </p:cNvPicPr>
          <p:nvPr/>
        </p:nvPicPr>
        <p:blipFill>
          <a:blip r:embed="rId4"/>
          <a:stretch>
            <a:fillRect/>
          </a:stretch>
        </p:blipFill>
        <p:spPr>
          <a:xfrm>
            <a:off x="7675270" y="2422121"/>
            <a:ext cx="6386050" cy="4369401"/>
          </a:xfrm>
          <a:prstGeom prst="rect">
            <a:avLst/>
          </a:prstGeom>
        </p:spPr>
      </p:pic>
    </p:spTree>
    <p:extLst>
      <p:ext uri="{BB962C8B-B14F-4D97-AF65-F5344CB8AC3E}">
        <p14:creationId xmlns:p14="http://schemas.microsoft.com/office/powerpoint/2010/main" val="4001953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640199" y="503039"/>
            <a:ext cx="4304109" cy="537924"/>
          </a:xfrm>
          <a:prstGeom prst="rect">
            <a:avLst/>
          </a:prstGeom>
          <a:noFill/>
          <a:ln/>
        </p:spPr>
        <p:txBody>
          <a:bodyPr wrap="none" lIns="0" tIns="0" rIns="0" bIns="0" rtlCol="0" anchor="t"/>
          <a:lstStyle/>
          <a:p>
            <a:pPr marL="0" indent="0" algn="l">
              <a:lnSpc>
                <a:spcPts val="4200"/>
              </a:lnSpc>
              <a:buNone/>
            </a:pPr>
            <a:r>
              <a:rPr lang="en-US" sz="4400" dirty="0">
                <a:solidFill>
                  <a:srgbClr val="FFFFFF"/>
                </a:solidFill>
                <a:latin typeface="Nunito Semi Bold" pitchFamily="34" charset="0"/>
                <a:ea typeface="Nunito Semi Bold" pitchFamily="34" charset="-122"/>
                <a:cs typeface="Nunito Semi Bold" pitchFamily="34" charset="-120"/>
              </a:rPr>
              <a:t>Success Stories</a:t>
            </a:r>
            <a:endParaRPr lang="en-US" sz="4400" dirty="0"/>
          </a:p>
        </p:txBody>
      </p:sp>
      <p:pic>
        <p:nvPicPr>
          <p:cNvPr id="3" name="Image 0" descr="preencoded.png"/>
          <p:cNvPicPr>
            <a:picLocks noChangeAspect="1"/>
          </p:cNvPicPr>
          <p:nvPr/>
        </p:nvPicPr>
        <p:blipFill>
          <a:blip r:embed="rId3"/>
          <a:stretch>
            <a:fillRect/>
          </a:stretch>
        </p:blipFill>
        <p:spPr>
          <a:xfrm>
            <a:off x="1038610" y="1525905"/>
            <a:ext cx="4347329" cy="4347329"/>
          </a:xfrm>
          <a:prstGeom prst="rect">
            <a:avLst/>
          </a:prstGeom>
        </p:spPr>
      </p:pic>
      <p:pic>
        <p:nvPicPr>
          <p:cNvPr id="4" name="Image 1" descr="preencoded.png"/>
          <p:cNvPicPr>
            <a:picLocks noChangeAspect="1"/>
          </p:cNvPicPr>
          <p:nvPr/>
        </p:nvPicPr>
        <p:blipFill>
          <a:blip r:embed="rId4"/>
          <a:stretch>
            <a:fillRect/>
          </a:stretch>
        </p:blipFill>
        <p:spPr>
          <a:xfrm>
            <a:off x="9241527" y="1525905"/>
            <a:ext cx="4347329" cy="4347329"/>
          </a:xfrm>
          <a:prstGeom prst="rect">
            <a:avLst/>
          </a:prstGeom>
        </p:spPr>
      </p:pic>
      <p:sp>
        <p:nvSpPr>
          <p:cNvPr id="7" name="Text 2"/>
          <p:cNvSpPr/>
          <p:nvPr/>
        </p:nvSpPr>
        <p:spPr>
          <a:xfrm>
            <a:off x="1052036" y="6295932"/>
            <a:ext cx="3443288" cy="430411"/>
          </a:xfrm>
          <a:prstGeom prst="rect">
            <a:avLst/>
          </a:prstGeom>
          <a:noFill/>
          <a:ln/>
        </p:spPr>
        <p:txBody>
          <a:bodyPr wrap="none" lIns="0" tIns="0" rIns="0" bIns="0" rtlCol="0" anchor="t"/>
          <a:lstStyle/>
          <a:p>
            <a:pPr marL="0" indent="0" algn="ctr">
              <a:lnSpc>
                <a:spcPts val="3350"/>
              </a:lnSpc>
              <a:buNone/>
            </a:pPr>
            <a:r>
              <a:rPr lang="en-US" sz="2700" dirty="0">
                <a:solidFill>
                  <a:srgbClr val="FFFFFF"/>
                </a:solidFill>
                <a:latin typeface="Nunito Semi Bold" pitchFamily="34" charset="0"/>
                <a:ea typeface="Nunito Semi Bold" pitchFamily="34" charset="-122"/>
                <a:cs typeface="Nunito Semi Bold" pitchFamily="34" charset="-120"/>
              </a:rPr>
              <a:t>          Improved Outcomes</a:t>
            </a:r>
            <a:endParaRPr lang="en-US" sz="2700" dirty="0"/>
          </a:p>
        </p:txBody>
      </p:sp>
      <p:sp>
        <p:nvSpPr>
          <p:cNvPr id="8" name="Text 3"/>
          <p:cNvSpPr/>
          <p:nvPr/>
        </p:nvSpPr>
        <p:spPr>
          <a:xfrm>
            <a:off x="640199" y="6836000"/>
            <a:ext cx="4267081" cy="585073"/>
          </a:xfrm>
          <a:prstGeom prst="rect">
            <a:avLst/>
          </a:prstGeom>
          <a:noFill/>
          <a:ln/>
        </p:spPr>
        <p:txBody>
          <a:bodyPr wrap="square" lIns="0" tIns="0" rIns="0" bIns="0" rtlCol="0" anchor="t"/>
          <a:lstStyle/>
          <a:p>
            <a:pPr marL="0" indent="0" algn="ctr">
              <a:lnSpc>
                <a:spcPts val="2300"/>
              </a:lnSpc>
              <a:buNone/>
            </a:pPr>
            <a:r>
              <a:rPr lang="en-US" sz="1400" dirty="0">
                <a:solidFill>
                  <a:srgbClr val="FFFFFF"/>
                </a:solidFill>
                <a:latin typeface="PT Sans" pitchFamily="34" charset="0"/>
                <a:ea typeface="PT Sans" pitchFamily="34" charset="-122"/>
                <a:cs typeface="PT Sans" pitchFamily="34" charset="-120"/>
              </a:rPr>
              <a:t>               Patient-involved treatment plans show higher success rates</a:t>
            </a:r>
            <a:endParaRPr lang="en-US" sz="1400" dirty="0"/>
          </a:p>
        </p:txBody>
      </p:sp>
      <p:sp>
        <p:nvSpPr>
          <p:cNvPr id="10" name="Text 5"/>
          <p:cNvSpPr/>
          <p:nvPr/>
        </p:nvSpPr>
        <p:spPr>
          <a:xfrm>
            <a:off x="9914714" y="6273284"/>
            <a:ext cx="3443288" cy="430411"/>
          </a:xfrm>
          <a:prstGeom prst="rect">
            <a:avLst/>
          </a:prstGeom>
          <a:noFill/>
          <a:ln/>
        </p:spPr>
        <p:txBody>
          <a:bodyPr wrap="none" lIns="0" tIns="0" rIns="0" bIns="0" rtlCol="0" anchor="t"/>
          <a:lstStyle/>
          <a:p>
            <a:pPr marL="0" indent="0" algn="ctr">
              <a:lnSpc>
                <a:spcPts val="3350"/>
              </a:lnSpc>
              <a:buNone/>
            </a:pPr>
            <a:r>
              <a:rPr lang="en-US" sz="2700" dirty="0">
                <a:solidFill>
                  <a:srgbClr val="FFFFFF"/>
                </a:solidFill>
                <a:latin typeface="Nunito Semi Bold" pitchFamily="34" charset="0"/>
                <a:ea typeface="Nunito Semi Bold" pitchFamily="34" charset="-122"/>
                <a:cs typeface="Nunito Semi Bold" pitchFamily="34" charset="-120"/>
              </a:rPr>
              <a:t>Innovative Programs</a:t>
            </a:r>
            <a:endParaRPr lang="en-US" sz="2700" dirty="0"/>
          </a:p>
        </p:txBody>
      </p:sp>
      <p:sp>
        <p:nvSpPr>
          <p:cNvPr id="11" name="Text 6"/>
          <p:cNvSpPr/>
          <p:nvPr/>
        </p:nvSpPr>
        <p:spPr>
          <a:xfrm>
            <a:off x="9471910" y="6533535"/>
            <a:ext cx="4347329" cy="887539"/>
          </a:xfrm>
          <a:prstGeom prst="rect">
            <a:avLst/>
          </a:prstGeom>
          <a:noFill/>
          <a:ln/>
        </p:spPr>
        <p:txBody>
          <a:bodyPr wrap="square" lIns="0" tIns="0" rIns="0" bIns="0" rtlCol="0" anchor="t"/>
          <a:lstStyle/>
          <a:p>
            <a:pPr marL="0" indent="0" algn="ctr">
              <a:lnSpc>
                <a:spcPts val="2300"/>
              </a:lnSpc>
              <a:buNone/>
            </a:pPr>
            <a:r>
              <a:rPr lang="en-US" sz="1400" dirty="0">
                <a:solidFill>
                  <a:srgbClr val="FFFFFF"/>
                </a:solidFill>
                <a:latin typeface="PT Sans" pitchFamily="34" charset="0"/>
                <a:ea typeface="PT Sans" pitchFamily="34" charset="-122"/>
                <a:cs typeface="PT Sans" pitchFamily="34" charset="-120"/>
              </a:rPr>
              <a:t>                                                                                                    South African initiatives embracing                                 patient participation           </a:t>
            </a:r>
            <a:endParaRPr lang="en-US" sz="1400" dirty="0"/>
          </a:p>
        </p:txBody>
      </p:sp>
      <p:pic>
        <p:nvPicPr>
          <p:cNvPr id="1026" name="Picture 2" descr="Helping hand icon. File Type - EPS 10 Helping hand icon. File Type - EPS 10 two hands together stock illustrations">
            <a:extLst>
              <a:ext uri="{FF2B5EF4-FFF2-40B4-BE49-F238E27FC236}">
                <a16:creationId xmlns:a16="http://schemas.microsoft.com/office/drawing/2014/main" id="{11105897-9F04-DD8C-1A05-5ADF5E6AA1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7057" y="2742390"/>
            <a:ext cx="2169311" cy="21693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C52FA944D82CD4883E4A9A19BB7422F" ma:contentTypeVersion="14" ma:contentTypeDescription="Create a new document." ma:contentTypeScope="" ma:versionID="423fc28bfb8d6160198fd187e2d8cc1b">
  <xsd:schema xmlns:xsd="http://www.w3.org/2001/XMLSchema" xmlns:xs="http://www.w3.org/2001/XMLSchema" xmlns:p="http://schemas.microsoft.com/office/2006/metadata/properties" xmlns:ns2="8c6d6699-a727-4461-919d-f1077cc8834a" xmlns:ns3="705d6c4e-7a84-41e3-9388-2267baf3378b" targetNamespace="http://schemas.microsoft.com/office/2006/metadata/properties" ma:root="true" ma:fieldsID="82fad5a8474d6e82a019f8b740c8b267" ns2:_="" ns3:_="">
    <xsd:import namespace="8c6d6699-a727-4461-919d-f1077cc8834a"/>
    <xsd:import namespace="705d6c4e-7a84-41e3-9388-2267baf3378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6d6699-a727-4461-919d-f1077cc883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descrip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c616a205-05c8-476d-9bf8-f0db117704af"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05d6c4e-7a84-41e3-9388-2267baf3378b"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9f0a093d-723d-4e05-b2f0-fdcc3ad987fc}" ma:internalName="TaxCatchAll" ma:showField="CatchAllData" ma:web="705d6c4e-7a84-41e3-9388-2267baf337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05d6c4e-7a84-41e3-9388-2267baf3378b" xsi:nil="true"/>
    <lcf76f155ced4ddcb4097134ff3c332f xmlns="8c6d6699-a727-4461-919d-f1077cc8834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CF78FEA-D02E-4D73-BB1E-ED9742BFBA90}"/>
</file>

<file path=customXml/itemProps2.xml><?xml version="1.0" encoding="utf-8"?>
<ds:datastoreItem xmlns:ds="http://schemas.openxmlformats.org/officeDocument/2006/customXml" ds:itemID="{5AABB036-95AF-430E-8B1A-866B1289A55F}"/>
</file>

<file path=customXml/itemProps3.xml><?xml version="1.0" encoding="utf-8"?>
<ds:datastoreItem xmlns:ds="http://schemas.openxmlformats.org/officeDocument/2006/customXml" ds:itemID="{77873A59-5349-4AB6-93FC-6691CE057293}"/>
</file>

<file path=docProps/app.xml><?xml version="1.0" encoding="utf-8"?>
<Properties xmlns="http://schemas.openxmlformats.org/officeDocument/2006/extended-properties" xmlns:vt="http://schemas.openxmlformats.org/officeDocument/2006/docPropsVTypes">
  <TotalTime>628</TotalTime>
  <Words>3494</Words>
  <Application>Microsoft Office PowerPoint</Application>
  <PresentationFormat>Custom</PresentationFormat>
  <Paragraphs>142</Paragraphs>
  <Slides>14</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PT Sans</vt:lpstr>
      <vt:lpstr>PT Sans Medium</vt:lpstr>
      <vt:lpstr>Helvetica</vt:lpstr>
      <vt:lpstr>Arial</vt:lpstr>
      <vt:lpstr>Nunito Semi Bold</vt:lpstr>
      <vt:lpstr>Google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Show PC Group 10</cp:lastModifiedBy>
  <cp:revision>3</cp:revision>
  <dcterms:created xsi:type="dcterms:W3CDTF">2025-05-13T02:00:05Z</dcterms:created>
  <dcterms:modified xsi:type="dcterms:W3CDTF">2025-05-22T05:42:36Z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0x010100EC52FA944D82CD4883E4A9A19BB7422F</vt:lpwstr>
  </property>
  <property fmtid="{D5CDD505-2E9C-101B-9397-08002B2CF9AE}" pid="3" name="MediaServiceImageTags">
    <vt:lpwstr/>
  </property>
</Properties>
</file>